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sldIdLst>
    <p:sldId id="385" r:id="rId2"/>
    <p:sldId id="348" r:id="rId3"/>
    <p:sldId id="349" r:id="rId4"/>
    <p:sldId id="351" r:id="rId5"/>
    <p:sldId id="350" r:id="rId6"/>
    <p:sldId id="352" r:id="rId7"/>
    <p:sldId id="333" r:id="rId8"/>
    <p:sldId id="332" r:id="rId9"/>
    <p:sldId id="383" r:id="rId10"/>
    <p:sldId id="384" r:id="rId11"/>
    <p:sldId id="323" r:id="rId12"/>
    <p:sldId id="324" r:id="rId13"/>
    <p:sldId id="322" r:id="rId14"/>
    <p:sldId id="263" r:id="rId15"/>
    <p:sldId id="318" r:id="rId16"/>
    <p:sldId id="325" r:id="rId17"/>
    <p:sldId id="334" r:id="rId18"/>
    <p:sldId id="335" r:id="rId19"/>
    <p:sldId id="336" r:id="rId20"/>
    <p:sldId id="337" r:id="rId21"/>
    <p:sldId id="265" r:id="rId22"/>
    <p:sldId id="319" r:id="rId23"/>
    <p:sldId id="267" r:id="rId24"/>
    <p:sldId id="320" r:id="rId25"/>
    <p:sldId id="338" r:id="rId26"/>
    <p:sldId id="339" r:id="rId27"/>
    <p:sldId id="340" r:id="rId28"/>
    <p:sldId id="341" r:id="rId29"/>
    <p:sldId id="354" r:id="rId30"/>
    <p:sldId id="355" r:id="rId31"/>
    <p:sldId id="356" r:id="rId32"/>
    <p:sldId id="357" r:id="rId33"/>
    <p:sldId id="358" r:id="rId34"/>
    <p:sldId id="359" r:id="rId35"/>
    <p:sldId id="364" r:id="rId36"/>
    <p:sldId id="369" r:id="rId37"/>
    <p:sldId id="362" r:id="rId38"/>
    <p:sldId id="363" r:id="rId39"/>
    <p:sldId id="374" r:id="rId40"/>
    <p:sldId id="371" r:id="rId41"/>
    <p:sldId id="378" r:id="rId42"/>
    <p:sldId id="375" r:id="rId43"/>
    <p:sldId id="376" r:id="rId44"/>
    <p:sldId id="377" r:id="rId45"/>
    <p:sldId id="379" r:id="rId46"/>
    <p:sldId id="380" r:id="rId47"/>
    <p:sldId id="381" r:id="rId48"/>
    <p:sldId id="382" r:id="rId49"/>
    <p:sldId id="372" r:id="rId50"/>
    <p:sldId id="373" r:id="rId51"/>
    <p:sldId id="366" r:id="rId52"/>
    <p:sldId id="367" r:id="rId53"/>
    <p:sldId id="368" r:id="rId54"/>
    <p:sldId id="370" r:id="rId55"/>
    <p:sldId id="360" r:id="rId56"/>
    <p:sldId id="361" r:id="rId57"/>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09" autoAdjust="0"/>
    <p:restoredTop sz="94660"/>
  </p:normalViewPr>
  <p:slideViewPr>
    <p:cSldViewPr>
      <p:cViewPr varScale="1">
        <p:scale>
          <a:sx n="87" d="100"/>
          <a:sy n="87" d="100"/>
        </p:scale>
        <p:origin x="1186"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Үздік оқушылар</c:v>
                </c:pt>
              </c:strCache>
            </c:strRef>
          </c:tx>
          <c:spPr>
            <a:solidFill>
              <a:schemeClr val="accent6">
                <a:lumMod val="60000"/>
                <a:lumOff val="4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І тоқсан</c:v>
                </c:pt>
                <c:pt idx="1">
                  <c:v>ІІ тоқсан</c:v>
                </c:pt>
                <c:pt idx="2">
                  <c:v>ІІІ тоқсан</c:v>
                </c:pt>
                <c:pt idx="3">
                  <c:v>IV тоқсан</c:v>
                </c:pt>
                <c:pt idx="4">
                  <c:v>Жылдық </c:v>
                </c:pt>
              </c:strCache>
            </c:strRef>
          </c:cat>
          <c:val>
            <c:numRef>
              <c:f>Лист1!$B$2:$B$6</c:f>
              <c:numCache>
                <c:formatCode>General</c:formatCode>
                <c:ptCount val="5"/>
                <c:pt idx="0">
                  <c:v>9</c:v>
                </c:pt>
                <c:pt idx="1">
                  <c:v>11</c:v>
                </c:pt>
                <c:pt idx="2">
                  <c:v>14</c:v>
                </c:pt>
                <c:pt idx="3">
                  <c:v>9</c:v>
                </c:pt>
                <c:pt idx="4">
                  <c:v>14</c:v>
                </c:pt>
              </c:numCache>
            </c:numRef>
          </c:val>
          <c:extLst>
            <c:ext xmlns:c16="http://schemas.microsoft.com/office/drawing/2014/chart" uri="{C3380CC4-5D6E-409C-BE32-E72D297353CC}">
              <c16:uniqueId val="{00000000-77D5-4511-A4A1-69D4BC7FF5AC}"/>
            </c:ext>
          </c:extLst>
        </c:ser>
        <c:ser>
          <c:idx val="1"/>
          <c:order val="1"/>
          <c:tx>
            <c:strRef>
              <c:f>Лист1!$C$1</c:f>
              <c:strCache>
                <c:ptCount val="1"/>
                <c:pt idx="0">
                  <c:v>Екпінділер</c:v>
                </c:pt>
              </c:strCache>
            </c:strRef>
          </c:tx>
          <c:spPr>
            <a:solidFill>
              <a:schemeClr val="bg2">
                <a:lumMod val="5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І тоқсан</c:v>
                </c:pt>
                <c:pt idx="1">
                  <c:v>ІІ тоқсан</c:v>
                </c:pt>
                <c:pt idx="2">
                  <c:v>ІІІ тоқсан</c:v>
                </c:pt>
                <c:pt idx="3">
                  <c:v>IV тоқсан</c:v>
                </c:pt>
                <c:pt idx="4">
                  <c:v>Жылдық </c:v>
                </c:pt>
              </c:strCache>
            </c:strRef>
          </c:cat>
          <c:val>
            <c:numRef>
              <c:f>Лист1!$C$2:$C$6</c:f>
              <c:numCache>
                <c:formatCode>General</c:formatCode>
                <c:ptCount val="5"/>
                <c:pt idx="0">
                  <c:v>89</c:v>
                </c:pt>
                <c:pt idx="1">
                  <c:v>99</c:v>
                </c:pt>
                <c:pt idx="2">
                  <c:v>129</c:v>
                </c:pt>
                <c:pt idx="3">
                  <c:v>129</c:v>
                </c:pt>
                <c:pt idx="4">
                  <c:v>171</c:v>
                </c:pt>
              </c:numCache>
            </c:numRef>
          </c:val>
          <c:extLst>
            <c:ext xmlns:c16="http://schemas.microsoft.com/office/drawing/2014/chart" uri="{C3380CC4-5D6E-409C-BE32-E72D297353CC}">
              <c16:uniqueId val="{00000001-77D5-4511-A4A1-69D4BC7FF5AC}"/>
            </c:ext>
          </c:extLst>
        </c:ser>
        <c:ser>
          <c:idx val="2"/>
          <c:order val="2"/>
          <c:tx>
            <c:strRef>
              <c:f>Лист1!$D$1</c:f>
              <c:strCache>
                <c:ptCount val="1"/>
                <c:pt idx="0">
                  <c:v>Білім сапасы %</c:v>
                </c:pt>
              </c:strCache>
            </c:strRef>
          </c:tx>
          <c:spPr>
            <a:solidFill>
              <a:schemeClr val="bg2">
                <a:lumMod val="1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І тоқсан</c:v>
                </c:pt>
                <c:pt idx="1">
                  <c:v>ІІ тоқсан</c:v>
                </c:pt>
                <c:pt idx="2">
                  <c:v>ІІІ тоқсан</c:v>
                </c:pt>
                <c:pt idx="3">
                  <c:v>IV тоқсан</c:v>
                </c:pt>
                <c:pt idx="4">
                  <c:v>Жылдық </c:v>
                </c:pt>
              </c:strCache>
            </c:strRef>
          </c:cat>
          <c:val>
            <c:numRef>
              <c:f>Лист1!$D$2:$D$6</c:f>
              <c:numCache>
                <c:formatCode>General</c:formatCode>
                <c:ptCount val="5"/>
                <c:pt idx="0">
                  <c:v>21.9</c:v>
                </c:pt>
                <c:pt idx="1">
                  <c:v>26.3</c:v>
                </c:pt>
                <c:pt idx="2">
                  <c:v>33.5</c:v>
                </c:pt>
                <c:pt idx="3">
                  <c:v>32.299999999999997</c:v>
                </c:pt>
                <c:pt idx="4">
                  <c:v>44.3</c:v>
                </c:pt>
              </c:numCache>
            </c:numRef>
          </c:val>
          <c:extLst>
            <c:ext xmlns:c16="http://schemas.microsoft.com/office/drawing/2014/chart" uri="{C3380CC4-5D6E-409C-BE32-E72D297353CC}">
              <c16:uniqueId val="{00000002-77D5-4511-A4A1-69D4BC7FF5AC}"/>
            </c:ext>
          </c:extLst>
        </c:ser>
        <c:dLbls>
          <c:showLegendKey val="0"/>
          <c:showVal val="0"/>
          <c:showCatName val="0"/>
          <c:showSerName val="0"/>
          <c:showPercent val="0"/>
          <c:showBubbleSize val="0"/>
        </c:dLbls>
        <c:gapWidth val="150"/>
        <c:axId val="124652928"/>
        <c:axId val="124658816"/>
      </c:barChart>
      <c:catAx>
        <c:axId val="124652928"/>
        <c:scaling>
          <c:orientation val="minMax"/>
        </c:scaling>
        <c:delete val="0"/>
        <c:axPos val="b"/>
        <c:numFmt formatCode="General" sourceLinked="0"/>
        <c:majorTickMark val="out"/>
        <c:minorTickMark val="none"/>
        <c:tickLblPos val="nextTo"/>
        <c:crossAx val="124658816"/>
        <c:crosses val="autoZero"/>
        <c:auto val="1"/>
        <c:lblAlgn val="ctr"/>
        <c:lblOffset val="100"/>
        <c:noMultiLvlLbl val="0"/>
      </c:catAx>
      <c:valAx>
        <c:axId val="124658816"/>
        <c:scaling>
          <c:orientation val="minMax"/>
        </c:scaling>
        <c:delete val="0"/>
        <c:axPos val="l"/>
        <c:majorGridlines/>
        <c:numFmt formatCode="General" sourceLinked="1"/>
        <c:majorTickMark val="out"/>
        <c:minorTickMark val="none"/>
        <c:tickLblPos val="nextTo"/>
        <c:crossAx val="124652928"/>
        <c:crosses val="autoZero"/>
        <c:crossBetween val="between"/>
      </c:valAx>
    </c:plotArea>
    <c:legend>
      <c:legendPos val="r"/>
      <c:layout>
        <c:manualLayout>
          <c:xMode val="edge"/>
          <c:yMode val="edge"/>
          <c:x val="0.77366970799540791"/>
          <c:y val="0.21173049485729656"/>
          <c:w val="0.22339080379957785"/>
          <c:h val="0.20400530078088736"/>
        </c:manualLayout>
      </c:layout>
      <c:overlay val="0"/>
    </c:legend>
    <c:plotVisOnly val="1"/>
    <c:dispBlanksAs val="zero"/>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73762-7980-4D38-BE01-ACE98CA8CFEC}" type="doc">
      <dgm:prSet loTypeId="urn:microsoft.com/office/officeart/2005/8/layout/hList9" loCatId="list" qsTypeId="urn:microsoft.com/office/officeart/2005/8/quickstyle/3d3" qsCatId="3D" csTypeId="urn:microsoft.com/office/officeart/2005/8/colors/accent1_3" csCatId="accent1" phldr="1"/>
      <dgm:spPr/>
      <dgm:t>
        <a:bodyPr/>
        <a:lstStyle/>
        <a:p>
          <a:endParaRPr lang="ru-RU"/>
        </a:p>
      </dgm:t>
    </dgm:pt>
    <dgm:pt modelId="{EFDF265D-DE29-48E7-9054-60FB945B4403}">
      <dgm:prSet phldrT="[Текст]" custT="1"/>
      <dgm:spPr>
        <a:solidFill>
          <a:srgbClr val="00B050"/>
        </a:solidFill>
      </dgm:spPr>
      <dgm:t>
        <a:bodyPr/>
        <a:lstStyle/>
        <a:p>
          <a:r>
            <a:rPr lang="ru-RU" sz="1600" b="1" dirty="0" smtClean="0"/>
            <a:t>2021-2022 о</a:t>
          </a:r>
          <a:r>
            <a:rPr lang="kk-KZ" sz="1600" b="1" dirty="0" smtClean="0"/>
            <a:t>қу жылы</a:t>
          </a:r>
          <a:endParaRPr lang="ru-RU" sz="1600" b="1" dirty="0"/>
        </a:p>
      </dgm:t>
    </dgm:pt>
    <dgm:pt modelId="{AE439F15-CCBD-46E0-9474-489F78BB4D7A}" type="parTrans" cxnId="{AD3CB7AF-06E5-42B5-8F21-3E4679F7FA39}">
      <dgm:prSet/>
      <dgm:spPr/>
      <dgm:t>
        <a:bodyPr/>
        <a:lstStyle/>
        <a:p>
          <a:endParaRPr lang="ru-RU"/>
        </a:p>
      </dgm:t>
    </dgm:pt>
    <dgm:pt modelId="{8890D44B-A909-45BD-A3EE-3B787A717881}" type="sibTrans" cxnId="{AD3CB7AF-06E5-42B5-8F21-3E4679F7FA39}">
      <dgm:prSet/>
      <dgm:spPr/>
      <dgm:t>
        <a:bodyPr/>
        <a:lstStyle/>
        <a:p>
          <a:endParaRPr lang="ru-RU"/>
        </a:p>
      </dgm:t>
    </dgm:pt>
    <dgm:pt modelId="{8DCFC5E2-E0E9-448D-8253-03AFEB5DF258}">
      <dgm:prSet phldrT="[Текст]" custT="1"/>
      <dgm:spPr/>
      <dgm:t>
        <a:bodyPr/>
        <a:lstStyle/>
        <a:p>
          <a:r>
            <a:rPr lang="kk-KZ" sz="1600" b="1" dirty="0" smtClean="0"/>
            <a:t>Барлығы - 408 оқушы </a:t>
          </a:r>
          <a:endParaRPr lang="ru-RU" sz="1600" b="1" dirty="0"/>
        </a:p>
      </dgm:t>
    </dgm:pt>
    <dgm:pt modelId="{29A5904F-D5F9-48FD-BBA5-5AFE2AF7EF08}" type="parTrans" cxnId="{F90E5D11-2D98-4910-9068-6DD2B1C8269F}">
      <dgm:prSet/>
      <dgm:spPr/>
      <dgm:t>
        <a:bodyPr/>
        <a:lstStyle/>
        <a:p>
          <a:endParaRPr lang="ru-RU"/>
        </a:p>
      </dgm:t>
    </dgm:pt>
    <dgm:pt modelId="{C5A548FA-3FA0-48EF-ACD8-DCC990E292DC}" type="sibTrans" cxnId="{F90E5D11-2D98-4910-9068-6DD2B1C8269F}">
      <dgm:prSet/>
      <dgm:spPr/>
      <dgm:t>
        <a:bodyPr/>
        <a:lstStyle/>
        <a:p>
          <a:endParaRPr lang="ru-RU"/>
        </a:p>
      </dgm:t>
    </dgm:pt>
    <dgm:pt modelId="{94EA4D20-6A7F-49CE-A222-57DDA26853BD}">
      <dgm:prSet phldrT="[Текст]" custT="1"/>
      <dgm:spPr/>
      <dgm:t>
        <a:bodyPr/>
        <a:lstStyle/>
        <a:p>
          <a:r>
            <a:rPr lang="kk-KZ" sz="1600" b="1" dirty="0" smtClean="0"/>
            <a:t>Үздіктер-21</a:t>
          </a:r>
        </a:p>
        <a:p>
          <a:r>
            <a:rPr lang="kk-KZ" sz="1600" b="1" dirty="0" smtClean="0"/>
            <a:t>Екпінділер-149 </a:t>
          </a:r>
        </a:p>
        <a:p>
          <a:r>
            <a:rPr lang="kk-KZ" sz="1600" b="1" dirty="0" smtClean="0"/>
            <a:t>Білім сапасы-41,6 %</a:t>
          </a:r>
          <a:endParaRPr lang="ru-RU" sz="1600" b="1" dirty="0"/>
        </a:p>
      </dgm:t>
    </dgm:pt>
    <dgm:pt modelId="{03F83B50-3BCB-410C-8205-8A231149CBB3}" type="parTrans" cxnId="{40F34A6C-1F3C-4065-989D-421B135BC41B}">
      <dgm:prSet/>
      <dgm:spPr/>
      <dgm:t>
        <a:bodyPr/>
        <a:lstStyle/>
        <a:p>
          <a:endParaRPr lang="ru-RU"/>
        </a:p>
      </dgm:t>
    </dgm:pt>
    <dgm:pt modelId="{E490C8F3-3A43-4834-A9A7-1BC694E35915}" type="sibTrans" cxnId="{40F34A6C-1F3C-4065-989D-421B135BC41B}">
      <dgm:prSet/>
      <dgm:spPr/>
      <dgm:t>
        <a:bodyPr/>
        <a:lstStyle/>
        <a:p>
          <a:endParaRPr lang="ru-RU"/>
        </a:p>
      </dgm:t>
    </dgm:pt>
    <dgm:pt modelId="{4261A788-D889-429F-A98A-4A53CCE8D37E}">
      <dgm:prSet phldrT="[Текст]" custT="1"/>
      <dgm:spPr>
        <a:solidFill>
          <a:srgbClr val="00B050"/>
        </a:solidFill>
      </dgm:spPr>
      <dgm:t>
        <a:bodyPr/>
        <a:lstStyle/>
        <a:p>
          <a:r>
            <a:rPr lang="ru-RU" sz="1600" b="1" dirty="0" smtClean="0"/>
            <a:t>2022-2023 о</a:t>
          </a:r>
          <a:r>
            <a:rPr lang="kk-KZ" sz="1600" b="1" dirty="0" smtClean="0"/>
            <a:t>қу жылы</a:t>
          </a:r>
          <a:endParaRPr lang="ru-RU" sz="1600" b="1" dirty="0"/>
        </a:p>
      </dgm:t>
    </dgm:pt>
    <dgm:pt modelId="{C639DF16-F59B-4DC1-BDED-55DEC7C91BB8}" type="parTrans" cxnId="{F59971C9-5A09-4EF8-B6F3-F3333324F2FD}">
      <dgm:prSet/>
      <dgm:spPr/>
      <dgm:t>
        <a:bodyPr/>
        <a:lstStyle/>
        <a:p>
          <a:endParaRPr lang="ru-RU"/>
        </a:p>
      </dgm:t>
    </dgm:pt>
    <dgm:pt modelId="{FA34DCDC-EEA8-4A48-8047-D0B999684592}" type="sibTrans" cxnId="{F59971C9-5A09-4EF8-B6F3-F3333324F2FD}">
      <dgm:prSet/>
      <dgm:spPr/>
      <dgm:t>
        <a:bodyPr/>
        <a:lstStyle/>
        <a:p>
          <a:endParaRPr lang="ru-RU"/>
        </a:p>
      </dgm:t>
    </dgm:pt>
    <dgm:pt modelId="{DF16CA85-9E5C-4A19-8CF6-344BF411CE0B}">
      <dgm:prSet phldrT="[Текст]" custT="1"/>
      <dgm:spPr>
        <a:solidFill>
          <a:srgbClr val="00B050"/>
        </a:solidFill>
      </dgm:spPr>
      <dgm:t>
        <a:bodyPr/>
        <a:lstStyle/>
        <a:p>
          <a:r>
            <a:rPr lang="ru-RU" sz="1600" b="1" smtClean="0"/>
            <a:t>2023-2024 о</a:t>
          </a:r>
          <a:r>
            <a:rPr lang="kk-KZ" sz="1600" b="1" smtClean="0"/>
            <a:t>қу жылы</a:t>
          </a:r>
          <a:endParaRPr lang="ru-RU" sz="1600" b="1" dirty="0"/>
        </a:p>
      </dgm:t>
    </dgm:pt>
    <dgm:pt modelId="{B41200BB-49B4-4FA2-9719-FA23452B48FE}" type="parTrans" cxnId="{0C85B9A4-D091-4D8A-8397-D2F6E3A314EF}">
      <dgm:prSet/>
      <dgm:spPr/>
      <dgm:t>
        <a:bodyPr/>
        <a:lstStyle/>
        <a:p>
          <a:endParaRPr lang="ru-RU"/>
        </a:p>
      </dgm:t>
    </dgm:pt>
    <dgm:pt modelId="{03F3EA56-AE5F-4021-8970-F3674209F3AD}" type="sibTrans" cxnId="{0C85B9A4-D091-4D8A-8397-D2F6E3A314EF}">
      <dgm:prSet/>
      <dgm:spPr/>
      <dgm:t>
        <a:bodyPr/>
        <a:lstStyle/>
        <a:p>
          <a:endParaRPr lang="ru-RU"/>
        </a:p>
      </dgm:t>
    </dgm:pt>
    <dgm:pt modelId="{56494EE3-A075-4208-A4C5-1386DE7ED768}">
      <dgm:prSet phldrT="[Текст]" custT="1"/>
      <dgm:spPr/>
      <dgm:t>
        <a:bodyPr/>
        <a:lstStyle/>
        <a:p>
          <a:r>
            <a:rPr lang="kk-KZ" sz="1600" b="1" dirty="0" smtClean="0"/>
            <a:t>Барлығы - 420 оқушы </a:t>
          </a:r>
          <a:endParaRPr lang="ru-RU" sz="1600" b="1" dirty="0"/>
        </a:p>
      </dgm:t>
    </dgm:pt>
    <dgm:pt modelId="{0C36262B-BC26-41FA-BA24-F4B857B5059D}" type="parTrans" cxnId="{E5447511-363F-4D4F-8196-D6D6F882323A}">
      <dgm:prSet/>
      <dgm:spPr/>
      <dgm:t>
        <a:bodyPr/>
        <a:lstStyle/>
        <a:p>
          <a:endParaRPr lang="ru-RU"/>
        </a:p>
      </dgm:t>
    </dgm:pt>
    <dgm:pt modelId="{1F481408-D306-485C-AD68-86F929EE67AE}" type="sibTrans" cxnId="{E5447511-363F-4D4F-8196-D6D6F882323A}">
      <dgm:prSet/>
      <dgm:spPr/>
      <dgm:t>
        <a:bodyPr/>
        <a:lstStyle/>
        <a:p>
          <a:endParaRPr lang="ru-RU"/>
        </a:p>
      </dgm:t>
    </dgm:pt>
    <dgm:pt modelId="{1740E2E2-16EA-4F7D-8FA5-D904D3FAF00D}">
      <dgm:prSet phldrT="[Текст]" custT="1"/>
      <dgm:spPr/>
      <dgm:t>
        <a:bodyPr/>
        <a:lstStyle/>
        <a:p>
          <a:r>
            <a:rPr lang="kk-KZ" sz="1600" b="1" dirty="0" smtClean="0"/>
            <a:t>Үздіктер-17</a:t>
          </a:r>
        </a:p>
        <a:p>
          <a:r>
            <a:rPr lang="kk-KZ" sz="1600" b="1" dirty="0" smtClean="0"/>
            <a:t>Екпінділер-150 </a:t>
          </a:r>
        </a:p>
        <a:p>
          <a:r>
            <a:rPr lang="kk-KZ" sz="1600" b="1" dirty="0" smtClean="0"/>
            <a:t>Білім сапасы-39,7 %</a:t>
          </a:r>
          <a:endParaRPr lang="ru-RU" sz="1600" b="1" dirty="0"/>
        </a:p>
      </dgm:t>
    </dgm:pt>
    <dgm:pt modelId="{BB2074E5-C282-4162-81FB-4AEDCE5F66AD}" type="parTrans" cxnId="{D0BA9908-C8B8-4F36-BCE0-29FF77151567}">
      <dgm:prSet/>
      <dgm:spPr/>
      <dgm:t>
        <a:bodyPr/>
        <a:lstStyle/>
        <a:p>
          <a:endParaRPr lang="ru-RU"/>
        </a:p>
      </dgm:t>
    </dgm:pt>
    <dgm:pt modelId="{4DC0CEF2-7BB4-453C-8931-09D5296ACE0B}" type="sibTrans" cxnId="{D0BA9908-C8B8-4F36-BCE0-29FF77151567}">
      <dgm:prSet/>
      <dgm:spPr/>
      <dgm:t>
        <a:bodyPr/>
        <a:lstStyle/>
        <a:p>
          <a:endParaRPr lang="ru-RU"/>
        </a:p>
      </dgm:t>
    </dgm:pt>
    <dgm:pt modelId="{30BF782E-7AE5-4D7D-92A9-C7F753B9FB9B}">
      <dgm:prSet phldrT="[Текст]" custT="1"/>
      <dgm:spPr/>
      <dgm:t>
        <a:bodyPr/>
        <a:lstStyle/>
        <a:p>
          <a:r>
            <a:rPr lang="kk-KZ" sz="1600" b="1" dirty="0" smtClean="0"/>
            <a:t>Барлығы-426 оқушы </a:t>
          </a:r>
          <a:endParaRPr lang="ru-RU" sz="1600" b="1" dirty="0"/>
        </a:p>
      </dgm:t>
    </dgm:pt>
    <dgm:pt modelId="{53D0063D-7149-42C4-9484-C47450F01959}" type="parTrans" cxnId="{D4267B03-2A7A-4295-8653-58D605F38BD7}">
      <dgm:prSet/>
      <dgm:spPr/>
      <dgm:t>
        <a:bodyPr/>
        <a:lstStyle/>
        <a:p>
          <a:endParaRPr lang="ru-RU"/>
        </a:p>
      </dgm:t>
    </dgm:pt>
    <dgm:pt modelId="{42BAFE35-7DE9-415C-8D3A-619895C38846}" type="sibTrans" cxnId="{D4267B03-2A7A-4295-8653-58D605F38BD7}">
      <dgm:prSet/>
      <dgm:spPr/>
      <dgm:t>
        <a:bodyPr/>
        <a:lstStyle/>
        <a:p>
          <a:endParaRPr lang="ru-RU"/>
        </a:p>
      </dgm:t>
    </dgm:pt>
    <dgm:pt modelId="{B17AC56B-19A1-4DDB-BA79-886AA790E51A}">
      <dgm:prSet phldrT="[Текст]" custT="1"/>
      <dgm:spPr/>
      <dgm:t>
        <a:bodyPr/>
        <a:lstStyle/>
        <a:p>
          <a:r>
            <a:rPr lang="kk-KZ" sz="1600" b="1" dirty="0" smtClean="0"/>
            <a:t>Үздіктер-14</a:t>
          </a:r>
        </a:p>
        <a:p>
          <a:r>
            <a:rPr lang="kk-KZ" sz="1600" b="1" dirty="0" smtClean="0"/>
            <a:t>Екпінділер-171 </a:t>
          </a:r>
        </a:p>
        <a:p>
          <a:r>
            <a:rPr lang="kk-KZ" sz="1600" b="1" dirty="0" smtClean="0"/>
            <a:t>Білім сапасы- 44,3 %</a:t>
          </a:r>
          <a:endParaRPr lang="ru-RU" sz="1600" b="1" dirty="0"/>
        </a:p>
      </dgm:t>
    </dgm:pt>
    <dgm:pt modelId="{9C1A635A-9CDD-4070-BB45-4D801CA39CA4}" type="parTrans" cxnId="{B9007A41-1351-4D75-B1A6-5B8566B7D734}">
      <dgm:prSet/>
      <dgm:spPr/>
      <dgm:t>
        <a:bodyPr/>
        <a:lstStyle/>
        <a:p>
          <a:endParaRPr lang="ru-RU"/>
        </a:p>
      </dgm:t>
    </dgm:pt>
    <dgm:pt modelId="{509188F5-14E2-4859-A282-5CAF1C4B45A8}" type="sibTrans" cxnId="{B9007A41-1351-4D75-B1A6-5B8566B7D734}">
      <dgm:prSet/>
      <dgm:spPr/>
      <dgm:t>
        <a:bodyPr/>
        <a:lstStyle/>
        <a:p>
          <a:endParaRPr lang="ru-RU"/>
        </a:p>
      </dgm:t>
    </dgm:pt>
    <dgm:pt modelId="{3C3CC49A-7149-4202-9122-27A0D54AB745}" type="pres">
      <dgm:prSet presAssocID="{FF373762-7980-4D38-BE01-ACE98CA8CFEC}" presName="list" presStyleCnt="0">
        <dgm:presLayoutVars>
          <dgm:dir/>
          <dgm:animLvl val="lvl"/>
        </dgm:presLayoutVars>
      </dgm:prSet>
      <dgm:spPr/>
      <dgm:t>
        <a:bodyPr/>
        <a:lstStyle/>
        <a:p>
          <a:endParaRPr lang="ru-RU"/>
        </a:p>
      </dgm:t>
    </dgm:pt>
    <dgm:pt modelId="{780E3501-9CF2-4960-B566-56B2D06E1C6A}" type="pres">
      <dgm:prSet presAssocID="{EFDF265D-DE29-48E7-9054-60FB945B4403}" presName="posSpace" presStyleCnt="0"/>
      <dgm:spPr/>
    </dgm:pt>
    <dgm:pt modelId="{CA079B3D-686A-4269-A299-349C0495ACC8}" type="pres">
      <dgm:prSet presAssocID="{EFDF265D-DE29-48E7-9054-60FB945B4403}" presName="vertFlow" presStyleCnt="0"/>
      <dgm:spPr/>
    </dgm:pt>
    <dgm:pt modelId="{09B06B35-7AAA-4536-9C03-3653A59AD221}" type="pres">
      <dgm:prSet presAssocID="{EFDF265D-DE29-48E7-9054-60FB945B4403}" presName="topSpace" presStyleCnt="0"/>
      <dgm:spPr/>
    </dgm:pt>
    <dgm:pt modelId="{46AF6EC5-3568-4A96-9ADE-B92A7D5610C4}" type="pres">
      <dgm:prSet presAssocID="{EFDF265D-DE29-48E7-9054-60FB945B4403}" presName="firstComp" presStyleCnt="0"/>
      <dgm:spPr/>
    </dgm:pt>
    <dgm:pt modelId="{D68069C1-9803-47BC-8E9F-8D4ECDC3524D}" type="pres">
      <dgm:prSet presAssocID="{EFDF265D-DE29-48E7-9054-60FB945B4403}" presName="firstChild" presStyleLbl="bgAccFollowNode1" presStyleIdx="0" presStyleCnt="6" custScaleX="156899" custLinFactNeighborX="63471" custLinFactNeighborY="35013"/>
      <dgm:spPr/>
      <dgm:t>
        <a:bodyPr/>
        <a:lstStyle/>
        <a:p>
          <a:endParaRPr lang="ru-RU"/>
        </a:p>
      </dgm:t>
    </dgm:pt>
    <dgm:pt modelId="{67EF29B2-6F0C-4FF8-A651-0C888CD9FFF0}" type="pres">
      <dgm:prSet presAssocID="{EFDF265D-DE29-48E7-9054-60FB945B4403}" presName="firstChildTx" presStyleLbl="bgAccFollowNode1" presStyleIdx="0" presStyleCnt="6">
        <dgm:presLayoutVars>
          <dgm:bulletEnabled val="1"/>
        </dgm:presLayoutVars>
      </dgm:prSet>
      <dgm:spPr/>
      <dgm:t>
        <a:bodyPr/>
        <a:lstStyle/>
        <a:p>
          <a:endParaRPr lang="ru-RU"/>
        </a:p>
      </dgm:t>
    </dgm:pt>
    <dgm:pt modelId="{F513E3DE-5E79-487F-B814-5F20B9A4638F}" type="pres">
      <dgm:prSet presAssocID="{94EA4D20-6A7F-49CE-A222-57DDA26853BD}" presName="comp" presStyleCnt="0"/>
      <dgm:spPr/>
    </dgm:pt>
    <dgm:pt modelId="{553D2187-009B-4B6F-AE51-8264E399DF72}" type="pres">
      <dgm:prSet presAssocID="{94EA4D20-6A7F-49CE-A222-57DDA26853BD}" presName="child" presStyleLbl="bgAccFollowNode1" presStyleIdx="1" presStyleCnt="6" custScaleX="159449" custScaleY="179687" custLinFactY="75170" custLinFactNeighborX="63472" custLinFactNeighborY="100000"/>
      <dgm:spPr/>
      <dgm:t>
        <a:bodyPr/>
        <a:lstStyle/>
        <a:p>
          <a:endParaRPr lang="ru-RU"/>
        </a:p>
      </dgm:t>
    </dgm:pt>
    <dgm:pt modelId="{3B9D69AD-D10D-4A95-A60D-54609FD02523}" type="pres">
      <dgm:prSet presAssocID="{94EA4D20-6A7F-49CE-A222-57DDA26853BD}" presName="childTx" presStyleLbl="bgAccFollowNode1" presStyleIdx="1" presStyleCnt="6">
        <dgm:presLayoutVars>
          <dgm:bulletEnabled val="1"/>
        </dgm:presLayoutVars>
      </dgm:prSet>
      <dgm:spPr/>
      <dgm:t>
        <a:bodyPr/>
        <a:lstStyle/>
        <a:p>
          <a:endParaRPr lang="ru-RU"/>
        </a:p>
      </dgm:t>
    </dgm:pt>
    <dgm:pt modelId="{59DBDEB4-7A79-47C8-8831-C2255CE5A79E}" type="pres">
      <dgm:prSet presAssocID="{EFDF265D-DE29-48E7-9054-60FB945B4403}" presName="negSpace" presStyleCnt="0"/>
      <dgm:spPr/>
    </dgm:pt>
    <dgm:pt modelId="{09A1E970-9909-4E47-A8AA-0E99BE5C192E}" type="pres">
      <dgm:prSet presAssocID="{EFDF265D-DE29-48E7-9054-60FB945B4403}" presName="circle" presStyleLbl="node1" presStyleIdx="0" presStyleCnt="3" custScaleX="244981" custScaleY="147934" custLinFactY="-90671" custLinFactNeighborX="43365" custLinFactNeighborY="-100000"/>
      <dgm:spPr/>
      <dgm:t>
        <a:bodyPr/>
        <a:lstStyle/>
        <a:p>
          <a:endParaRPr lang="ru-RU"/>
        </a:p>
      </dgm:t>
    </dgm:pt>
    <dgm:pt modelId="{24F2603B-59F5-4292-8EF5-0185AD365DC5}" type="pres">
      <dgm:prSet presAssocID="{8890D44B-A909-45BD-A3EE-3B787A717881}" presName="transSpace" presStyleCnt="0"/>
      <dgm:spPr/>
    </dgm:pt>
    <dgm:pt modelId="{178B7401-E6E9-4541-9992-646F1DA6EB31}" type="pres">
      <dgm:prSet presAssocID="{4261A788-D889-429F-A98A-4A53CCE8D37E}" presName="posSpace" presStyleCnt="0"/>
      <dgm:spPr/>
    </dgm:pt>
    <dgm:pt modelId="{142A22A5-B8DE-4A7C-A839-0E90E277825F}" type="pres">
      <dgm:prSet presAssocID="{4261A788-D889-429F-A98A-4A53CCE8D37E}" presName="vertFlow" presStyleCnt="0"/>
      <dgm:spPr/>
    </dgm:pt>
    <dgm:pt modelId="{17473595-5089-4E76-A673-D9B2F3DE67B8}" type="pres">
      <dgm:prSet presAssocID="{4261A788-D889-429F-A98A-4A53CCE8D37E}" presName="topSpace" presStyleCnt="0"/>
      <dgm:spPr/>
    </dgm:pt>
    <dgm:pt modelId="{058B81CC-2720-446B-9673-396F6489E123}" type="pres">
      <dgm:prSet presAssocID="{4261A788-D889-429F-A98A-4A53CCE8D37E}" presName="firstComp" presStyleCnt="0"/>
      <dgm:spPr/>
    </dgm:pt>
    <dgm:pt modelId="{BA23C80D-FB06-4EF1-9868-44E34829985B}" type="pres">
      <dgm:prSet presAssocID="{4261A788-D889-429F-A98A-4A53CCE8D37E}" presName="firstChild" presStyleLbl="bgAccFollowNode1" presStyleIdx="2" presStyleCnt="6" custScaleX="159080" custLinFactNeighborX="-7152" custLinFactNeighborY="44453"/>
      <dgm:spPr/>
      <dgm:t>
        <a:bodyPr/>
        <a:lstStyle/>
        <a:p>
          <a:endParaRPr lang="ru-RU"/>
        </a:p>
      </dgm:t>
    </dgm:pt>
    <dgm:pt modelId="{2CE88A43-72F9-426C-AE9C-6F6CC3404609}" type="pres">
      <dgm:prSet presAssocID="{4261A788-D889-429F-A98A-4A53CCE8D37E}" presName="firstChildTx" presStyleLbl="bgAccFollowNode1" presStyleIdx="2" presStyleCnt="6">
        <dgm:presLayoutVars>
          <dgm:bulletEnabled val="1"/>
        </dgm:presLayoutVars>
      </dgm:prSet>
      <dgm:spPr/>
      <dgm:t>
        <a:bodyPr/>
        <a:lstStyle/>
        <a:p>
          <a:endParaRPr lang="ru-RU"/>
        </a:p>
      </dgm:t>
    </dgm:pt>
    <dgm:pt modelId="{84B0CA36-CCE5-4AAE-9905-F3DCD777ED45}" type="pres">
      <dgm:prSet presAssocID="{1740E2E2-16EA-4F7D-8FA5-D904D3FAF00D}" presName="comp" presStyleCnt="0"/>
      <dgm:spPr/>
    </dgm:pt>
    <dgm:pt modelId="{D66960E0-0F21-438A-A679-7C8D50BFBB39}" type="pres">
      <dgm:prSet presAssocID="{1740E2E2-16EA-4F7D-8FA5-D904D3FAF00D}" presName="child" presStyleLbl="bgAccFollowNode1" presStyleIdx="3" presStyleCnt="6" custScaleX="153152" custScaleY="171599" custLinFactY="75170" custLinFactNeighborX="-8739" custLinFactNeighborY="100000"/>
      <dgm:spPr/>
      <dgm:t>
        <a:bodyPr/>
        <a:lstStyle/>
        <a:p>
          <a:endParaRPr lang="ru-RU"/>
        </a:p>
      </dgm:t>
    </dgm:pt>
    <dgm:pt modelId="{9661CDE1-4212-4DA4-A7AA-585DB84E7661}" type="pres">
      <dgm:prSet presAssocID="{1740E2E2-16EA-4F7D-8FA5-D904D3FAF00D}" presName="childTx" presStyleLbl="bgAccFollowNode1" presStyleIdx="3" presStyleCnt="6">
        <dgm:presLayoutVars>
          <dgm:bulletEnabled val="1"/>
        </dgm:presLayoutVars>
      </dgm:prSet>
      <dgm:spPr/>
      <dgm:t>
        <a:bodyPr/>
        <a:lstStyle/>
        <a:p>
          <a:endParaRPr lang="ru-RU"/>
        </a:p>
      </dgm:t>
    </dgm:pt>
    <dgm:pt modelId="{0F0B5978-62E2-49CE-A4F8-AF84013C084B}" type="pres">
      <dgm:prSet presAssocID="{4261A788-D889-429F-A98A-4A53CCE8D37E}" presName="negSpace" presStyleCnt="0"/>
      <dgm:spPr/>
    </dgm:pt>
    <dgm:pt modelId="{7E8711E0-4397-46A3-8159-99C54E3499D0}" type="pres">
      <dgm:prSet presAssocID="{4261A788-D889-429F-A98A-4A53CCE8D37E}" presName="circle" presStyleLbl="node1" presStyleIdx="1" presStyleCnt="3" custScaleX="247658" custScaleY="149206" custLinFactY="-100000" custLinFactNeighborX="-68214" custLinFactNeighborY="-103630"/>
      <dgm:spPr/>
      <dgm:t>
        <a:bodyPr/>
        <a:lstStyle/>
        <a:p>
          <a:endParaRPr lang="ru-RU"/>
        </a:p>
      </dgm:t>
    </dgm:pt>
    <dgm:pt modelId="{F63B7303-45EC-4CF7-A49B-E4E4F3BD7855}" type="pres">
      <dgm:prSet presAssocID="{FA34DCDC-EEA8-4A48-8047-D0B999684592}" presName="transSpace" presStyleCnt="0"/>
      <dgm:spPr/>
    </dgm:pt>
    <dgm:pt modelId="{98FFE7D8-C9CB-442C-ACF4-799CE4A2455D}" type="pres">
      <dgm:prSet presAssocID="{DF16CA85-9E5C-4A19-8CF6-344BF411CE0B}" presName="posSpace" presStyleCnt="0"/>
      <dgm:spPr/>
    </dgm:pt>
    <dgm:pt modelId="{C2AAFDAD-2C4E-4AB9-A38D-75DA59FF37AC}" type="pres">
      <dgm:prSet presAssocID="{DF16CA85-9E5C-4A19-8CF6-344BF411CE0B}" presName="vertFlow" presStyleCnt="0"/>
      <dgm:spPr/>
    </dgm:pt>
    <dgm:pt modelId="{9EE31502-E29C-46CB-A35A-A2608541F159}" type="pres">
      <dgm:prSet presAssocID="{DF16CA85-9E5C-4A19-8CF6-344BF411CE0B}" presName="topSpace" presStyleCnt="0"/>
      <dgm:spPr/>
    </dgm:pt>
    <dgm:pt modelId="{6A0502BA-B14A-4391-A675-98CE70244E7F}" type="pres">
      <dgm:prSet presAssocID="{DF16CA85-9E5C-4A19-8CF6-344BF411CE0B}" presName="firstComp" presStyleCnt="0"/>
      <dgm:spPr/>
    </dgm:pt>
    <dgm:pt modelId="{A541D65F-9C7A-4346-90DF-F230E348331C}" type="pres">
      <dgm:prSet presAssocID="{DF16CA85-9E5C-4A19-8CF6-344BF411CE0B}" presName="firstChild" presStyleLbl="bgAccFollowNode1" presStyleIdx="4" presStyleCnt="6" custScaleX="162254" custLinFactNeighborX="-79071" custLinFactNeighborY="43723"/>
      <dgm:spPr/>
      <dgm:t>
        <a:bodyPr/>
        <a:lstStyle/>
        <a:p>
          <a:endParaRPr lang="ru-RU"/>
        </a:p>
      </dgm:t>
    </dgm:pt>
    <dgm:pt modelId="{F853A783-A101-4820-AE17-06B3D233F275}" type="pres">
      <dgm:prSet presAssocID="{DF16CA85-9E5C-4A19-8CF6-344BF411CE0B}" presName="firstChildTx" presStyleLbl="bgAccFollowNode1" presStyleIdx="4" presStyleCnt="6">
        <dgm:presLayoutVars>
          <dgm:bulletEnabled val="1"/>
        </dgm:presLayoutVars>
      </dgm:prSet>
      <dgm:spPr/>
      <dgm:t>
        <a:bodyPr/>
        <a:lstStyle/>
        <a:p>
          <a:endParaRPr lang="ru-RU"/>
        </a:p>
      </dgm:t>
    </dgm:pt>
    <dgm:pt modelId="{EAE787C4-C9F7-4BD7-8358-100748A1D7BE}" type="pres">
      <dgm:prSet presAssocID="{B17AC56B-19A1-4DDB-BA79-886AA790E51A}" presName="comp" presStyleCnt="0"/>
      <dgm:spPr/>
    </dgm:pt>
    <dgm:pt modelId="{CCAF8CBB-4855-4590-B54A-6E954709ADAE}" type="pres">
      <dgm:prSet presAssocID="{B17AC56B-19A1-4DDB-BA79-886AA790E51A}" presName="child" presStyleLbl="bgAccFollowNode1" presStyleIdx="5" presStyleCnt="6" custScaleX="163492" custScaleY="161039" custLinFactY="87992" custLinFactNeighborX="-82631" custLinFactNeighborY="100000"/>
      <dgm:spPr/>
      <dgm:t>
        <a:bodyPr/>
        <a:lstStyle/>
        <a:p>
          <a:endParaRPr lang="ru-RU"/>
        </a:p>
      </dgm:t>
    </dgm:pt>
    <dgm:pt modelId="{2F72A714-E4B4-470D-86F7-079C60F6F06D}" type="pres">
      <dgm:prSet presAssocID="{B17AC56B-19A1-4DDB-BA79-886AA790E51A}" presName="childTx" presStyleLbl="bgAccFollowNode1" presStyleIdx="5" presStyleCnt="6">
        <dgm:presLayoutVars>
          <dgm:bulletEnabled val="1"/>
        </dgm:presLayoutVars>
      </dgm:prSet>
      <dgm:spPr/>
      <dgm:t>
        <a:bodyPr/>
        <a:lstStyle/>
        <a:p>
          <a:endParaRPr lang="ru-RU"/>
        </a:p>
      </dgm:t>
    </dgm:pt>
    <dgm:pt modelId="{82ADF2F8-720A-4CB0-92D2-2AE1DDA877FB}" type="pres">
      <dgm:prSet presAssocID="{DF16CA85-9E5C-4A19-8CF6-344BF411CE0B}" presName="negSpace" presStyleCnt="0"/>
      <dgm:spPr/>
    </dgm:pt>
    <dgm:pt modelId="{0E5E1095-C02C-43B5-8301-94F0955AD2C3}" type="pres">
      <dgm:prSet presAssocID="{DF16CA85-9E5C-4A19-8CF6-344BF411CE0B}" presName="circle" presStyleLbl="node1" presStyleIdx="2" presStyleCnt="3" custScaleX="249889" custScaleY="129748" custLinFactX="-38801" custLinFactY="-83280" custLinFactNeighborX="-100000" custLinFactNeighborY="-100000"/>
      <dgm:spPr/>
      <dgm:t>
        <a:bodyPr/>
        <a:lstStyle/>
        <a:p>
          <a:endParaRPr lang="ru-RU"/>
        </a:p>
      </dgm:t>
    </dgm:pt>
  </dgm:ptLst>
  <dgm:cxnLst>
    <dgm:cxn modelId="{3960DDFB-F319-4EE4-8512-3A420DF89B2C}" type="presOf" srcId="{4261A788-D889-429F-A98A-4A53CCE8D37E}" destId="{7E8711E0-4397-46A3-8159-99C54E3499D0}" srcOrd="0" destOrd="0" presId="urn:microsoft.com/office/officeart/2005/8/layout/hList9"/>
    <dgm:cxn modelId="{E5447511-363F-4D4F-8196-D6D6F882323A}" srcId="{4261A788-D889-429F-A98A-4A53CCE8D37E}" destId="{56494EE3-A075-4208-A4C5-1386DE7ED768}" srcOrd="0" destOrd="0" parTransId="{0C36262B-BC26-41FA-BA24-F4B857B5059D}" sibTransId="{1F481408-D306-485C-AD68-86F929EE67AE}"/>
    <dgm:cxn modelId="{E7D7E221-3D61-4800-A7B2-6183C80B54BB}" type="presOf" srcId="{30BF782E-7AE5-4D7D-92A9-C7F753B9FB9B}" destId="{A541D65F-9C7A-4346-90DF-F230E348331C}" srcOrd="0" destOrd="0" presId="urn:microsoft.com/office/officeart/2005/8/layout/hList9"/>
    <dgm:cxn modelId="{62930DD4-3DC9-4E20-9356-5F13F3652D52}" type="presOf" srcId="{DF16CA85-9E5C-4A19-8CF6-344BF411CE0B}" destId="{0E5E1095-C02C-43B5-8301-94F0955AD2C3}" srcOrd="0" destOrd="0" presId="urn:microsoft.com/office/officeart/2005/8/layout/hList9"/>
    <dgm:cxn modelId="{3FA68EBE-151D-4280-BCA3-8DE73118F784}" type="presOf" srcId="{1740E2E2-16EA-4F7D-8FA5-D904D3FAF00D}" destId="{9661CDE1-4212-4DA4-A7AA-585DB84E7661}" srcOrd="1" destOrd="0" presId="urn:microsoft.com/office/officeart/2005/8/layout/hList9"/>
    <dgm:cxn modelId="{AD3CB7AF-06E5-42B5-8F21-3E4679F7FA39}" srcId="{FF373762-7980-4D38-BE01-ACE98CA8CFEC}" destId="{EFDF265D-DE29-48E7-9054-60FB945B4403}" srcOrd="0" destOrd="0" parTransId="{AE439F15-CCBD-46E0-9474-489F78BB4D7A}" sibTransId="{8890D44B-A909-45BD-A3EE-3B787A717881}"/>
    <dgm:cxn modelId="{A0FC6B4A-4081-4B63-B601-9E2445DCF93B}" type="presOf" srcId="{B17AC56B-19A1-4DDB-BA79-886AA790E51A}" destId="{2F72A714-E4B4-470D-86F7-079C60F6F06D}" srcOrd="1" destOrd="0" presId="urn:microsoft.com/office/officeart/2005/8/layout/hList9"/>
    <dgm:cxn modelId="{94856C18-E71A-4747-AEE1-664A026012E5}" type="presOf" srcId="{94EA4D20-6A7F-49CE-A222-57DDA26853BD}" destId="{3B9D69AD-D10D-4A95-A60D-54609FD02523}" srcOrd="1" destOrd="0" presId="urn:microsoft.com/office/officeart/2005/8/layout/hList9"/>
    <dgm:cxn modelId="{D4267B03-2A7A-4295-8653-58D605F38BD7}" srcId="{DF16CA85-9E5C-4A19-8CF6-344BF411CE0B}" destId="{30BF782E-7AE5-4D7D-92A9-C7F753B9FB9B}" srcOrd="0" destOrd="0" parTransId="{53D0063D-7149-42C4-9484-C47450F01959}" sibTransId="{42BAFE35-7DE9-415C-8D3A-619895C38846}"/>
    <dgm:cxn modelId="{7284C634-7064-40D6-A735-DD9D157A2761}" type="presOf" srcId="{FF373762-7980-4D38-BE01-ACE98CA8CFEC}" destId="{3C3CC49A-7149-4202-9122-27A0D54AB745}" srcOrd="0" destOrd="0" presId="urn:microsoft.com/office/officeart/2005/8/layout/hList9"/>
    <dgm:cxn modelId="{D0BA9908-C8B8-4F36-BCE0-29FF77151567}" srcId="{4261A788-D889-429F-A98A-4A53CCE8D37E}" destId="{1740E2E2-16EA-4F7D-8FA5-D904D3FAF00D}" srcOrd="1" destOrd="0" parTransId="{BB2074E5-C282-4162-81FB-4AEDCE5F66AD}" sibTransId="{4DC0CEF2-7BB4-453C-8931-09D5296ACE0B}"/>
    <dgm:cxn modelId="{F90E5D11-2D98-4910-9068-6DD2B1C8269F}" srcId="{EFDF265D-DE29-48E7-9054-60FB945B4403}" destId="{8DCFC5E2-E0E9-448D-8253-03AFEB5DF258}" srcOrd="0" destOrd="0" parTransId="{29A5904F-D5F9-48FD-BBA5-5AFE2AF7EF08}" sibTransId="{C5A548FA-3FA0-48EF-ACD8-DCC990E292DC}"/>
    <dgm:cxn modelId="{4405B011-7E9C-4559-B754-4FA3D904F4C6}" type="presOf" srcId="{56494EE3-A075-4208-A4C5-1386DE7ED768}" destId="{2CE88A43-72F9-426C-AE9C-6F6CC3404609}" srcOrd="1" destOrd="0" presId="urn:microsoft.com/office/officeart/2005/8/layout/hList9"/>
    <dgm:cxn modelId="{BABA5299-E35C-4D28-85F7-AC369B65DF56}" type="presOf" srcId="{8DCFC5E2-E0E9-448D-8253-03AFEB5DF258}" destId="{D68069C1-9803-47BC-8E9F-8D4ECDC3524D}" srcOrd="0" destOrd="0" presId="urn:microsoft.com/office/officeart/2005/8/layout/hList9"/>
    <dgm:cxn modelId="{6C1C845A-E0CB-45BB-A223-6C3DA9F980D3}" type="presOf" srcId="{EFDF265D-DE29-48E7-9054-60FB945B4403}" destId="{09A1E970-9909-4E47-A8AA-0E99BE5C192E}" srcOrd="0" destOrd="0" presId="urn:microsoft.com/office/officeart/2005/8/layout/hList9"/>
    <dgm:cxn modelId="{0C85B9A4-D091-4D8A-8397-D2F6E3A314EF}" srcId="{FF373762-7980-4D38-BE01-ACE98CA8CFEC}" destId="{DF16CA85-9E5C-4A19-8CF6-344BF411CE0B}" srcOrd="2" destOrd="0" parTransId="{B41200BB-49B4-4FA2-9719-FA23452B48FE}" sibTransId="{03F3EA56-AE5F-4021-8970-F3674209F3AD}"/>
    <dgm:cxn modelId="{82153955-61F7-4A81-B292-47C99977EB99}" type="presOf" srcId="{1740E2E2-16EA-4F7D-8FA5-D904D3FAF00D}" destId="{D66960E0-0F21-438A-A679-7C8D50BFBB39}" srcOrd="0" destOrd="0" presId="urn:microsoft.com/office/officeart/2005/8/layout/hList9"/>
    <dgm:cxn modelId="{68819628-92C4-4831-BC58-0662B30780DA}" type="presOf" srcId="{8DCFC5E2-E0E9-448D-8253-03AFEB5DF258}" destId="{67EF29B2-6F0C-4FF8-A651-0C888CD9FFF0}" srcOrd="1" destOrd="0" presId="urn:microsoft.com/office/officeart/2005/8/layout/hList9"/>
    <dgm:cxn modelId="{F59971C9-5A09-4EF8-B6F3-F3333324F2FD}" srcId="{FF373762-7980-4D38-BE01-ACE98CA8CFEC}" destId="{4261A788-D889-429F-A98A-4A53CCE8D37E}" srcOrd="1" destOrd="0" parTransId="{C639DF16-F59B-4DC1-BDED-55DEC7C91BB8}" sibTransId="{FA34DCDC-EEA8-4A48-8047-D0B999684592}"/>
    <dgm:cxn modelId="{40F34A6C-1F3C-4065-989D-421B135BC41B}" srcId="{EFDF265D-DE29-48E7-9054-60FB945B4403}" destId="{94EA4D20-6A7F-49CE-A222-57DDA26853BD}" srcOrd="1" destOrd="0" parTransId="{03F83B50-3BCB-410C-8205-8A231149CBB3}" sibTransId="{E490C8F3-3A43-4834-A9A7-1BC694E35915}"/>
    <dgm:cxn modelId="{45530B1A-3202-4D98-BE32-9A03D55820D7}" type="presOf" srcId="{30BF782E-7AE5-4D7D-92A9-C7F753B9FB9B}" destId="{F853A783-A101-4820-AE17-06B3D233F275}" srcOrd="1" destOrd="0" presId="urn:microsoft.com/office/officeart/2005/8/layout/hList9"/>
    <dgm:cxn modelId="{B9007A41-1351-4D75-B1A6-5B8566B7D734}" srcId="{DF16CA85-9E5C-4A19-8CF6-344BF411CE0B}" destId="{B17AC56B-19A1-4DDB-BA79-886AA790E51A}" srcOrd="1" destOrd="0" parTransId="{9C1A635A-9CDD-4070-BB45-4D801CA39CA4}" sibTransId="{509188F5-14E2-4859-A282-5CAF1C4B45A8}"/>
    <dgm:cxn modelId="{61681F6D-379B-4492-A2FA-2960A4B83522}" type="presOf" srcId="{B17AC56B-19A1-4DDB-BA79-886AA790E51A}" destId="{CCAF8CBB-4855-4590-B54A-6E954709ADAE}" srcOrd="0" destOrd="0" presId="urn:microsoft.com/office/officeart/2005/8/layout/hList9"/>
    <dgm:cxn modelId="{769B6EAA-FC7E-4104-8181-D970EBAC0F9D}" type="presOf" srcId="{56494EE3-A075-4208-A4C5-1386DE7ED768}" destId="{BA23C80D-FB06-4EF1-9868-44E34829985B}" srcOrd="0" destOrd="0" presId="urn:microsoft.com/office/officeart/2005/8/layout/hList9"/>
    <dgm:cxn modelId="{D6DA80F3-564A-4F45-9F85-3C396A845EA8}" type="presOf" srcId="{94EA4D20-6A7F-49CE-A222-57DDA26853BD}" destId="{553D2187-009B-4B6F-AE51-8264E399DF72}" srcOrd="0" destOrd="0" presId="urn:microsoft.com/office/officeart/2005/8/layout/hList9"/>
    <dgm:cxn modelId="{92856262-69A2-47B7-A202-0293446E83F1}" type="presParOf" srcId="{3C3CC49A-7149-4202-9122-27A0D54AB745}" destId="{780E3501-9CF2-4960-B566-56B2D06E1C6A}" srcOrd="0" destOrd="0" presId="urn:microsoft.com/office/officeart/2005/8/layout/hList9"/>
    <dgm:cxn modelId="{B900609D-D633-47BB-BC4C-A21FCEC3B50C}" type="presParOf" srcId="{3C3CC49A-7149-4202-9122-27A0D54AB745}" destId="{CA079B3D-686A-4269-A299-349C0495ACC8}" srcOrd="1" destOrd="0" presId="urn:microsoft.com/office/officeart/2005/8/layout/hList9"/>
    <dgm:cxn modelId="{4BB8CBA7-4D6F-4243-840A-F1C78F77B3CB}" type="presParOf" srcId="{CA079B3D-686A-4269-A299-349C0495ACC8}" destId="{09B06B35-7AAA-4536-9C03-3653A59AD221}" srcOrd="0" destOrd="0" presId="urn:microsoft.com/office/officeart/2005/8/layout/hList9"/>
    <dgm:cxn modelId="{E73EEAD4-8498-49CE-8D8B-880136E41AF7}" type="presParOf" srcId="{CA079B3D-686A-4269-A299-349C0495ACC8}" destId="{46AF6EC5-3568-4A96-9ADE-B92A7D5610C4}" srcOrd="1" destOrd="0" presId="urn:microsoft.com/office/officeart/2005/8/layout/hList9"/>
    <dgm:cxn modelId="{B3E48716-5777-46B8-B5DB-89F99EEED86D}" type="presParOf" srcId="{46AF6EC5-3568-4A96-9ADE-B92A7D5610C4}" destId="{D68069C1-9803-47BC-8E9F-8D4ECDC3524D}" srcOrd="0" destOrd="0" presId="urn:microsoft.com/office/officeart/2005/8/layout/hList9"/>
    <dgm:cxn modelId="{F1415CF1-E49A-4C39-BB6E-91FBC032DC11}" type="presParOf" srcId="{46AF6EC5-3568-4A96-9ADE-B92A7D5610C4}" destId="{67EF29B2-6F0C-4FF8-A651-0C888CD9FFF0}" srcOrd="1" destOrd="0" presId="urn:microsoft.com/office/officeart/2005/8/layout/hList9"/>
    <dgm:cxn modelId="{294C3F3A-5A30-4BAC-9C33-1A3F3CF529B5}" type="presParOf" srcId="{CA079B3D-686A-4269-A299-349C0495ACC8}" destId="{F513E3DE-5E79-487F-B814-5F20B9A4638F}" srcOrd="2" destOrd="0" presId="urn:microsoft.com/office/officeart/2005/8/layout/hList9"/>
    <dgm:cxn modelId="{4161C8DF-431B-4165-B25B-1EC578BE0BF1}" type="presParOf" srcId="{F513E3DE-5E79-487F-B814-5F20B9A4638F}" destId="{553D2187-009B-4B6F-AE51-8264E399DF72}" srcOrd="0" destOrd="0" presId="urn:microsoft.com/office/officeart/2005/8/layout/hList9"/>
    <dgm:cxn modelId="{60D6DD4E-6444-4AB5-926A-933CD3C12E5E}" type="presParOf" srcId="{F513E3DE-5E79-487F-B814-5F20B9A4638F}" destId="{3B9D69AD-D10D-4A95-A60D-54609FD02523}" srcOrd="1" destOrd="0" presId="urn:microsoft.com/office/officeart/2005/8/layout/hList9"/>
    <dgm:cxn modelId="{7777B76B-FF1E-4957-AEAF-8042660B03CB}" type="presParOf" srcId="{3C3CC49A-7149-4202-9122-27A0D54AB745}" destId="{59DBDEB4-7A79-47C8-8831-C2255CE5A79E}" srcOrd="2" destOrd="0" presId="urn:microsoft.com/office/officeart/2005/8/layout/hList9"/>
    <dgm:cxn modelId="{A49E3C8A-67A4-47BB-BF0E-99FE2B2AA87E}" type="presParOf" srcId="{3C3CC49A-7149-4202-9122-27A0D54AB745}" destId="{09A1E970-9909-4E47-A8AA-0E99BE5C192E}" srcOrd="3" destOrd="0" presId="urn:microsoft.com/office/officeart/2005/8/layout/hList9"/>
    <dgm:cxn modelId="{F2C548FC-9940-4835-9DB7-36CF53AEBF62}" type="presParOf" srcId="{3C3CC49A-7149-4202-9122-27A0D54AB745}" destId="{24F2603B-59F5-4292-8EF5-0185AD365DC5}" srcOrd="4" destOrd="0" presId="urn:microsoft.com/office/officeart/2005/8/layout/hList9"/>
    <dgm:cxn modelId="{ED23C350-D77D-4020-AF26-FA55A52452CB}" type="presParOf" srcId="{3C3CC49A-7149-4202-9122-27A0D54AB745}" destId="{178B7401-E6E9-4541-9992-646F1DA6EB31}" srcOrd="5" destOrd="0" presId="urn:microsoft.com/office/officeart/2005/8/layout/hList9"/>
    <dgm:cxn modelId="{4DF7FBDC-BDC6-47A5-8F3B-56A44CBB1CD1}" type="presParOf" srcId="{3C3CC49A-7149-4202-9122-27A0D54AB745}" destId="{142A22A5-B8DE-4A7C-A839-0E90E277825F}" srcOrd="6" destOrd="0" presId="urn:microsoft.com/office/officeart/2005/8/layout/hList9"/>
    <dgm:cxn modelId="{D53A5593-5536-424B-9677-4B8A0E49205E}" type="presParOf" srcId="{142A22A5-B8DE-4A7C-A839-0E90E277825F}" destId="{17473595-5089-4E76-A673-D9B2F3DE67B8}" srcOrd="0" destOrd="0" presId="urn:microsoft.com/office/officeart/2005/8/layout/hList9"/>
    <dgm:cxn modelId="{0B899121-5802-48A9-BECF-77FD0EF90C24}" type="presParOf" srcId="{142A22A5-B8DE-4A7C-A839-0E90E277825F}" destId="{058B81CC-2720-446B-9673-396F6489E123}" srcOrd="1" destOrd="0" presId="urn:microsoft.com/office/officeart/2005/8/layout/hList9"/>
    <dgm:cxn modelId="{FFBBE551-A331-4BE0-BD59-19E425081EBD}" type="presParOf" srcId="{058B81CC-2720-446B-9673-396F6489E123}" destId="{BA23C80D-FB06-4EF1-9868-44E34829985B}" srcOrd="0" destOrd="0" presId="urn:microsoft.com/office/officeart/2005/8/layout/hList9"/>
    <dgm:cxn modelId="{621F1462-F8DA-429E-8205-F607F55CAB5D}" type="presParOf" srcId="{058B81CC-2720-446B-9673-396F6489E123}" destId="{2CE88A43-72F9-426C-AE9C-6F6CC3404609}" srcOrd="1" destOrd="0" presId="urn:microsoft.com/office/officeart/2005/8/layout/hList9"/>
    <dgm:cxn modelId="{F87971AC-A017-4D7E-8393-2069F0EE357B}" type="presParOf" srcId="{142A22A5-B8DE-4A7C-A839-0E90E277825F}" destId="{84B0CA36-CCE5-4AAE-9905-F3DCD777ED45}" srcOrd="2" destOrd="0" presId="urn:microsoft.com/office/officeart/2005/8/layout/hList9"/>
    <dgm:cxn modelId="{D4C3FA47-5627-4DF5-9D3A-12D9100C860A}" type="presParOf" srcId="{84B0CA36-CCE5-4AAE-9905-F3DCD777ED45}" destId="{D66960E0-0F21-438A-A679-7C8D50BFBB39}" srcOrd="0" destOrd="0" presId="urn:microsoft.com/office/officeart/2005/8/layout/hList9"/>
    <dgm:cxn modelId="{9797145D-8619-471F-87DC-6F48D3B65D21}" type="presParOf" srcId="{84B0CA36-CCE5-4AAE-9905-F3DCD777ED45}" destId="{9661CDE1-4212-4DA4-A7AA-585DB84E7661}" srcOrd="1" destOrd="0" presId="urn:microsoft.com/office/officeart/2005/8/layout/hList9"/>
    <dgm:cxn modelId="{DBB9D1FF-1D2E-4F6C-B952-0D30A636DAC3}" type="presParOf" srcId="{3C3CC49A-7149-4202-9122-27A0D54AB745}" destId="{0F0B5978-62E2-49CE-A4F8-AF84013C084B}" srcOrd="7" destOrd="0" presId="urn:microsoft.com/office/officeart/2005/8/layout/hList9"/>
    <dgm:cxn modelId="{C28C90CD-C322-44EC-BB46-AC873A7D22BF}" type="presParOf" srcId="{3C3CC49A-7149-4202-9122-27A0D54AB745}" destId="{7E8711E0-4397-46A3-8159-99C54E3499D0}" srcOrd="8" destOrd="0" presId="urn:microsoft.com/office/officeart/2005/8/layout/hList9"/>
    <dgm:cxn modelId="{2E29A8E3-89E1-42EA-A7AA-DC16177A0E9F}" type="presParOf" srcId="{3C3CC49A-7149-4202-9122-27A0D54AB745}" destId="{F63B7303-45EC-4CF7-A49B-E4E4F3BD7855}" srcOrd="9" destOrd="0" presId="urn:microsoft.com/office/officeart/2005/8/layout/hList9"/>
    <dgm:cxn modelId="{6096CF4A-39A3-439A-8E2B-D5E576DD0585}" type="presParOf" srcId="{3C3CC49A-7149-4202-9122-27A0D54AB745}" destId="{98FFE7D8-C9CB-442C-ACF4-799CE4A2455D}" srcOrd="10" destOrd="0" presId="urn:microsoft.com/office/officeart/2005/8/layout/hList9"/>
    <dgm:cxn modelId="{90C70568-B189-48B0-ADE1-47DA217718AC}" type="presParOf" srcId="{3C3CC49A-7149-4202-9122-27A0D54AB745}" destId="{C2AAFDAD-2C4E-4AB9-A38D-75DA59FF37AC}" srcOrd="11" destOrd="0" presId="urn:microsoft.com/office/officeart/2005/8/layout/hList9"/>
    <dgm:cxn modelId="{0644BBD3-BED3-45C7-8511-E7D3CEA26FC9}" type="presParOf" srcId="{C2AAFDAD-2C4E-4AB9-A38D-75DA59FF37AC}" destId="{9EE31502-E29C-46CB-A35A-A2608541F159}" srcOrd="0" destOrd="0" presId="urn:microsoft.com/office/officeart/2005/8/layout/hList9"/>
    <dgm:cxn modelId="{7CAD6CE3-13B3-40D2-B130-F551F34F02AE}" type="presParOf" srcId="{C2AAFDAD-2C4E-4AB9-A38D-75DA59FF37AC}" destId="{6A0502BA-B14A-4391-A675-98CE70244E7F}" srcOrd="1" destOrd="0" presId="urn:microsoft.com/office/officeart/2005/8/layout/hList9"/>
    <dgm:cxn modelId="{9161F339-BFDD-40BE-BA7F-15CE767C6736}" type="presParOf" srcId="{6A0502BA-B14A-4391-A675-98CE70244E7F}" destId="{A541D65F-9C7A-4346-90DF-F230E348331C}" srcOrd="0" destOrd="0" presId="urn:microsoft.com/office/officeart/2005/8/layout/hList9"/>
    <dgm:cxn modelId="{5DD5825D-8659-42AC-805D-0205E0012E98}" type="presParOf" srcId="{6A0502BA-B14A-4391-A675-98CE70244E7F}" destId="{F853A783-A101-4820-AE17-06B3D233F275}" srcOrd="1" destOrd="0" presId="urn:microsoft.com/office/officeart/2005/8/layout/hList9"/>
    <dgm:cxn modelId="{5585DFB5-6DD6-41B1-8037-2592CEC54372}" type="presParOf" srcId="{C2AAFDAD-2C4E-4AB9-A38D-75DA59FF37AC}" destId="{EAE787C4-C9F7-4BD7-8358-100748A1D7BE}" srcOrd="2" destOrd="0" presId="urn:microsoft.com/office/officeart/2005/8/layout/hList9"/>
    <dgm:cxn modelId="{A760A992-B0CB-45E5-B498-1F8BFE0CFBBE}" type="presParOf" srcId="{EAE787C4-C9F7-4BD7-8358-100748A1D7BE}" destId="{CCAF8CBB-4855-4590-B54A-6E954709ADAE}" srcOrd="0" destOrd="0" presId="urn:microsoft.com/office/officeart/2005/8/layout/hList9"/>
    <dgm:cxn modelId="{14502442-ADB6-4A82-9ED0-CBB5A06FFD22}" type="presParOf" srcId="{EAE787C4-C9F7-4BD7-8358-100748A1D7BE}" destId="{2F72A714-E4B4-470D-86F7-079C60F6F06D}" srcOrd="1" destOrd="0" presId="urn:microsoft.com/office/officeart/2005/8/layout/hList9"/>
    <dgm:cxn modelId="{CA9899C4-AC0C-4815-8278-7196B92FA450}" type="presParOf" srcId="{3C3CC49A-7149-4202-9122-27A0D54AB745}" destId="{82ADF2F8-720A-4CB0-92D2-2AE1DDA877FB}" srcOrd="12" destOrd="0" presId="urn:microsoft.com/office/officeart/2005/8/layout/hList9"/>
    <dgm:cxn modelId="{0151A337-FB3C-455D-B787-4EA858EDF8CF}" type="presParOf" srcId="{3C3CC49A-7149-4202-9122-27A0D54AB745}" destId="{0E5E1095-C02C-43B5-8301-94F0955AD2C3}"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069C1-9803-47BC-8E9F-8D4ECDC3524D}">
      <dsp:nvSpPr>
        <dsp:cNvPr id="0" name=""/>
        <dsp:cNvSpPr/>
      </dsp:nvSpPr>
      <dsp:spPr>
        <a:xfrm>
          <a:off x="112207" y="1839373"/>
          <a:ext cx="2605372" cy="69463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kk-KZ" sz="1600" b="1" kern="1200" dirty="0" smtClean="0"/>
            <a:t>Барлығы - 408 оқушы </a:t>
          </a:r>
          <a:endParaRPr lang="ru-RU" sz="1600" b="1" kern="1200" dirty="0"/>
        </a:p>
      </dsp:txBody>
      <dsp:txXfrm>
        <a:off x="529067" y="1839373"/>
        <a:ext cx="2188513" cy="694630"/>
      </dsp:txXfrm>
    </dsp:sp>
    <dsp:sp modelId="{553D2187-009B-4B6F-AE51-8264E399DF72}">
      <dsp:nvSpPr>
        <dsp:cNvPr id="0" name=""/>
        <dsp:cNvSpPr/>
      </dsp:nvSpPr>
      <dsp:spPr>
        <a:xfrm>
          <a:off x="91052" y="3507576"/>
          <a:ext cx="2647716" cy="124816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kk-KZ" sz="1600" b="1" kern="1200" dirty="0" smtClean="0"/>
            <a:t>Үздіктер-21</a:t>
          </a:r>
        </a:p>
        <a:p>
          <a:pPr lvl="0" algn="l" defTabSz="711200">
            <a:lnSpc>
              <a:spcPct val="90000"/>
            </a:lnSpc>
            <a:spcBef>
              <a:spcPct val="0"/>
            </a:spcBef>
            <a:spcAft>
              <a:spcPct val="35000"/>
            </a:spcAft>
          </a:pPr>
          <a:r>
            <a:rPr lang="kk-KZ" sz="1600" b="1" kern="1200" dirty="0" smtClean="0"/>
            <a:t>Екпінділер-149 </a:t>
          </a:r>
        </a:p>
        <a:p>
          <a:pPr lvl="0" algn="l" defTabSz="711200">
            <a:lnSpc>
              <a:spcPct val="90000"/>
            </a:lnSpc>
            <a:spcBef>
              <a:spcPct val="0"/>
            </a:spcBef>
            <a:spcAft>
              <a:spcPct val="35000"/>
            </a:spcAft>
          </a:pPr>
          <a:r>
            <a:rPr lang="kk-KZ" sz="1600" b="1" kern="1200" dirty="0" smtClean="0"/>
            <a:t>Білім сапасы-41,6 %</a:t>
          </a:r>
          <a:endParaRPr lang="ru-RU" sz="1600" b="1" kern="1200" dirty="0"/>
        </a:p>
      </dsp:txBody>
      <dsp:txXfrm>
        <a:off x="514687" y="3507576"/>
        <a:ext cx="2224082" cy="1248160"/>
      </dsp:txXfrm>
    </dsp:sp>
    <dsp:sp modelId="{09A1E970-9909-4E47-A8AA-0E99BE5C192E}">
      <dsp:nvSpPr>
        <dsp:cNvPr id="0" name=""/>
        <dsp:cNvSpPr/>
      </dsp:nvSpPr>
      <dsp:spPr>
        <a:xfrm>
          <a:off x="539552" y="0"/>
          <a:ext cx="1700861" cy="1027080"/>
        </a:xfrm>
        <a:prstGeom prst="ellipse">
          <a:avLst/>
        </a:prstGeom>
        <a:solidFill>
          <a:srgbClr val="00B050"/>
        </a:solidFill>
        <a:ln>
          <a:noFill/>
        </a:ln>
        <a:effectLst>
          <a:outerShdw blurRad="40005" dist="22984"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ru-RU" sz="1600" b="1" kern="1200" dirty="0" smtClean="0"/>
            <a:t>2021-2022 о</a:t>
          </a:r>
          <a:r>
            <a:rPr lang="kk-KZ" sz="1600" b="1" kern="1200" dirty="0" smtClean="0"/>
            <a:t>қу жылы</a:t>
          </a:r>
          <a:endParaRPr lang="ru-RU" sz="1600" b="1" kern="1200" dirty="0"/>
        </a:p>
      </dsp:txBody>
      <dsp:txXfrm>
        <a:off x="788637" y="150412"/>
        <a:ext cx="1202691" cy="726256"/>
      </dsp:txXfrm>
    </dsp:sp>
    <dsp:sp modelId="{BA23C80D-FB06-4EF1-9868-44E34829985B}">
      <dsp:nvSpPr>
        <dsp:cNvPr id="0" name=""/>
        <dsp:cNvSpPr/>
      </dsp:nvSpPr>
      <dsp:spPr>
        <a:xfrm>
          <a:off x="3267165" y="1904946"/>
          <a:ext cx="2635476" cy="69463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kk-KZ" sz="1600" b="1" kern="1200" dirty="0" smtClean="0"/>
            <a:t>Барлығы - 420 оқушы </a:t>
          </a:r>
          <a:endParaRPr lang="ru-RU" sz="1600" b="1" kern="1200" dirty="0"/>
        </a:p>
      </dsp:txBody>
      <dsp:txXfrm>
        <a:off x="3688841" y="1904946"/>
        <a:ext cx="2213799" cy="694630"/>
      </dsp:txXfrm>
    </dsp:sp>
    <dsp:sp modelId="{D66960E0-0F21-438A-A679-7C8D50BFBB39}">
      <dsp:nvSpPr>
        <dsp:cNvPr id="0" name=""/>
        <dsp:cNvSpPr/>
      </dsp:nvSpPr>
      <dsp:spPr>
        <a:xfrm>
          <a:off x="3289978" y="3507576"/>
          <a:ext cx="2537267" cy="1191978"/>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kk-KZ" sz="1600" b="1" kern="1200" dirty="0" smtClean="0"/>
            <a:t>Үздіктер-17</a:t>
          </a:r>
        </a:p>
        <a:p>
          <a:pPr lvl="0" algn="l" defTabSz="711200">
            <a:lnSpc>
              <a:spcPct val="90000"/>
            </a:lnSpc>
            <a:spcBef>
              <a:spcPct val="0"/>
            </a:spcBef>
            <a:spcAft>
              <a:spcPct val="35000"/>
            </a:spcAft>
          </a:pPr>
          <a:r>
            <a:rPr lang="kk-KZ" sz="1600" b="1" kern="1200" dirty="0" smtClean="0"/>
            <a:t>Екпінділер-150 </a:t>
          </a:r>
        </a:p>
        <a:p>
          <a:pPr lvl="0" algn="l" defTabSz="711200">
            <a:lnSpc>
              <a:spcPct val="90000"/>
            </a:lnSpc>
            <a:spcBef>
              <a:spcPct val="0"/>
            </a:spcBef>
            <a:spcAft>
              <a:spcPct val="35000"/>
            </a:spcAft>
          </a:pPr>
          <a:r>
            <a:rPr lang="kk-KZ" sz="1600" b="1" kern="1200" dirty="0" smtClean="0"/>
            <a:t>Білім сапасы-39,7 %</a:t>
          </a:r>
          <a:endParaRPr lang="ru-RU" sz="1600" b="1" kern="1200" dirty="0"/>
        </a:p>
      </dsp:txBody>
      <dsp:txXfrm>
        <a:off x="3695940" y="3507576"/>
        <a:ext cx="2131304" cy="1191978"/>
      </dsp:txXfrm>
    </dsp:sp>
    <dsp:sp modelId="{7E8711E0-4397-46A3-8159-99C54E3499D0}">
      <dsp:nvSpPr>
        <dsp:cNvPr id="0" name=""/>
        <dsp:cNvSpPr/>
      </dsp:nvSpPr>
      <dsp:spPr>
        <a:xfrm>
          <a:off x="3713879" y="0"/>
          <a:ext cx="1719447" cy="1035912"/>
        </a:xfrm>
        <a:prstGeom prst="ellipse">
          <a:avLst/>
        </a:prstGeom>
        <a:solidFill>
          <a:srgbClr val="00B050"/>
        </a:solidFill>
        <a:ln>
          <a:noFill/>
        </a:ln>
        <a:effectLst>
          <a:outerShdw blurRad="40005" dist="22984"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ru-RU" sz="1600" b="1" kern="1200" dirty="0" smtClean="0"/>
            <a:t>2022-2023 о</a:t>
          </a:r>
          <a:r>
            <a:rPr lang="kk-KZ" sz="1600" b="1" kern="1200" dirty="0" smtClean="0"/>
            <a:t>қу жылы</a:t>
          </a:r>
          <a:endParaRPr lang="ru-RU" sz="1600" b="1" kern="1200" dirty="0"/>
        </a:p>
      </dsp:txBody>
      <dsp:txXfrm>
        <a:off x="3965686" y="151706"/>
        <a:ext cx="1215833" cy="732500"/>
      </dsp:txXfrm>
    </dsp:sp>
    <dsp:sp modelId="{A541D65F-9C7A-4346-90DF-F230E348331C}">
      <dsp:nvSpPr>
        <dsp:cNvPr id="0" name=""/>
        <dsp:cNvSpPr/>
      </dsp:nvSpPr>
      <dsp:spPr>
        <a:xfrm>
          <a:off x="6404816" y="1899875"/>
          <a:ext cx="2762611" cy="69463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kk-KZ" sz="1600" b="1" kern="1200" dirty="0" smtClean="0"/>
            <a:t>Барлығы-426 оқушы </a:t>
          </a:r>
          <a:endParaRPr lang="ru-RU" sz="1600" b="1" kern="1200" dirty="0"/>
        </a:p>
      </dsp:txBody>
      <dsp:txXfrm>
        <a:off x="6846834" y="1899875"/>
        <a:ext cx="2320593" cy="694630"/>
      </dsp:txXfrm>
    </dsp:sp>
    <dsp:sp modelId="{CCAF8CBB-4855-4590-B54A-6E954709ADAE}">
      <dsp:nvSpPr>
        <dsp:cNvPr id="0" name=""/>
        <dsp:cNvSpPr/>
      </dsp:nvSpPr>
      <dsp:spPr>
        <a:xfrm>
          <a:off x="6333662" y="3596642"/>
          <a:ext cx="2783690" cy="1118625"/>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kk-KZ" sz="1600" b="1" kern="1200" dirty="0" smtClean="0"/>
            <a:t>Үздіктер-14</a:t>
          </a:r>
        </a:p>
        <a:p>
          <a:pPr lvl="0" algn="l" defTabSz="711200">
            <a:lnSpc>
              <a:spcPct val="90000"/>
            </a:lnSpc>
            <a:spcBef>
              <a:spcPct val="0"/>
            </a:spcBef>
            <a:spcAft>
              <a:spcPct val="35000"/>
            </a:spcAft>
          </a:pPr>
          <a:r>
            <a:rPr lang="kk-KZ" sz="1600" b="1" kern="1200" dirty="0" smtClean="0"/>
            <a:t>Екпінділер-171 </a:t>
          </a:r>
        </a:p>
        <a:p>
          <a:pPr lvl="0" algn="l" defTabSz="711200">
            <a:lnSpc>
              <a:spcPct val="90000"/>
            </a:lnSpc>
            <a:spcBef>
              <a:spcPct val="0"/>
            </a:spcBef>
            <a:spcAft>
              <a:spcPct val="35000"/>
            </a:spcAft>
          </a:pPr>
          <a:r>
            <a:rPr lang="kk-KZ" sz="1600" b="1" kern="1200" dirty="0" smtClean="0"/>
            <a:t>Білім сапасы- 44,3 %</a:t>
          </a:r>
          <a:endParaRPr lang="ru-RU" sz="1600" b="1" kern="1200" dirty="0"/>
        </a:p>
      </dsp:txBody>
      <dsp:txXfrm>
        <a:off x="6779053" y="3596642"/>
        <a:ext cx="2338299" cy="1118625"/>
      </dsp:txXfrm>
    </dsp:sp>
    <dsp:sp modelId="{0E5E1095-C02C-43B5-8301-94F0955AD2C3}">
      <dsp:nvSpPr>
        <dsp:cNvPr id="0" name=""/>
        <dsp:cNvSpPr/>
      </dsp:nvSpPr>
      <dsp:spPr>
        <a:xfrm>
          <a:off x="7061175" y="45966"/>
          <a:ext cx="1734937" cy="900818"/>
        </a:xfrm>
        <a:prstGeom prst="ellipse">
          <a:avLst/>
        </a:prstGeom>
        <a:solidFill>
          <a:srgbClr val="00B050"/>
        </a:solidFill>
        <a:ln>
          <a:noFill/>
        </a:ln>
        <a:effectLst>
          <a:outerShdw blurRad="40005" dist="22984"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ru-RU" sz="1600" b="1" kern="1200" smtClean="0"/>
            <a:t>2023-2024 о</a:t>
          </a:r>
          <a:r>
            <a:rPr lang="kk-KZ" sz="1600" b="1" kern="1200" smtClean="0"/>
            <a:t>қу жылы</a:t>
          </a:r>
          <a:endParaRPr lang="ru-RU" sz="1600" b="1" kern="1200" dirty="0"/>
        </a:p>
      </dsp:txBody>
      <dsp:txXfrm>
        <a:off x="7315251" y="177888"/>
        <a:ext cx="1226785" cy="636974"/>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18.06.2024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18.06.2024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18.06.2024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18.06.2024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18.06.2024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18.06.2024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18.06.2024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18.06.2024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18.06.2024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18.06.2024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18.06.2024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18.06.2024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404664"/>
            <a:ext cx="8064896" cy="6192688"/>
          </a:xfrm>
        </p:spPr>
        <p:txBody>
          <a:bodyPr>
            <a:normAutofit fontScale="77500" lnSpcReduction="20000"/>
          </a:bodyPr>
          <a:lstStyle/>
          <a:p>
            <a:pPr marL="45720" indent="0" algn="ctr">
              <a:buNone/>
            </a:pPr>
            <a:r>
              <a:rPr lang="kk-KZ" b="1" dirty="0"/>
              <a:t>Қазақстан Республикасы Туризм және спорт министрлігі</a:t>
            </a:r>
            <a:endParaRPr lang="ru-RU" dirty="0"/>
          </a:p>
          <a:p>
            <a:pPr marL="45720" indent="0" algn="ctr">
              <a:buNone/>
            </a:pPr>
            <a:r>
              <a:rPr lang="kk-KZ" b="1" dirty="0"/>
              <a:t>Спорт және дене шынықтыру істері комитеті</a:t>
            </a:r>
            <a:endParaRPr lang="ru-RU" dirty="0"/>
          </a:p>
          <a:p>
            <a:pPr marL="45720" indent="0" algn="ctr">
              <a:buNone/>
            </a:pPr>
            <a:r>
              <a:rPr lang="kk-KZ" b="1" dirty="0"/>
              <a:t>«К.Ахметов атындағы олимпиада резервінің республикалық мамандандырылған мектеп-интернат-колледжі» </a:t>
            </a:r>
            <a:r>
              <a:rPr lang="kk-KZ" b="1" dirty="0" smtClean="0"/>
              <a:t>РММ</a:t>
            </a:r>
            <a:endParaRPr lang="ru-RU" dirty="0"/>
          </a:p>
          <a:p>
            <a:pPr marL="45720" indent="0" algn="ctr">
              <a:buNone/>
            </a:pPr>
            <a:endParaRPr lang="ru-RU" dirty="0"/>
          </a:p>
          <a:p>
            <a:pPr algn="ctr"/>
            <a:r>
              <a:rPr lang="kk-KZ" b="1" dirty="0"/>
              <a:t>Педагогикалық кеңестің күн тәрті</a:t>
            </a:r>
            <a:endParaRPr lang="ru-RU" dirty="0"/>
          </a:p>
          <a:p>
            <a:pPr algn="ctr"/>
            <a:r>
              <a:rPr lang="kk-KZ" b="1" dirty="0"/>
              <a:t>12.06.2024 ж  сағат 12.00</a:t>
            </a:r>
            <a:endParaRPr lang="ru-RU" dirty="0"/>
          </a:p>
          <a:p>
            <a:pPr marL="45720" indent="0" algn="ctr">
              <a:buNone/>
            </a:pPr>
            <a:endParaRPr lang="ru-RU" dirty="0"/>
          </a:p>
          <a:p>
            <a:r>
              <a:rPr lang="kk-KZ" sz="2300" dirty="0">
                <a:solidFill>
                  <a:srgbClr val="002060"/>
                </a:solidFill>
              </a:rPr>
              <a:t>1. 11сыныптағы мемлекеттік мектеп бітіру емтихандарының қорытындысы және құжаттарды беру туралы (сынып жетекшілерінің мәліметі). </a:t>
            </a:r>
            <a:endParaRPr lang="ru-RU" sz="2300" dirty="0">
              <a:solidFill>
                <a:srgbClr val="002060"/>
              </a:solidFill>
            </a:endParaRPr>
          </a:p>
          <a:p>
            <a:r>
              <a:rPr lang="kk-KZ" sz="2300" dirty="0">
                <a:solidFill>
                  <a:srgbClr val="002060"/>
                </a:solidFill>
              </a:rPr>
              <a:t>2. 9 сыныптағы мектеп бітіру емтихандарының қорытындысы, оқушыларды 10 сыныпқа ауыстыру және құжаттарын беру туралы (сынып жетекшілерінің мәліметі). </a:t>
            </a:r>
            <a:endParaRPr lang="ru-RU" sz="2300" dirty="0">
              <a:solidFill>
                <a:srgbClr val="002060"/>
              </a:solidFill>
            </a:endParaRPr>
          </a:p>
          <a:p>
            <a:r>
              <a:rPr lang="kk-KZ" sz="2300" dirty="0">
                <a:solidFill>
                  <a:srgbClr val="002060"/>
                </a:solidFill>
              </a:rPr>
              <a:t>3. 7, 8, 10 сынып оқушыларын келесі сыныпқа ауыстыру туралы (сынып жетекшілерінің мәліметі). </a:t>
            </a:r>
            <a:endParaRPr lang="ru-RU" sz="2300" dirty="0">
              <a:solidFill>
                <a:srgbClr val="002060"/>
              </a:solidFill>
            </a:endParaRPr>
          </a:p>
          <a:p>
            <a:r>
              <a:rPr lang="kk-KZ" sz="2300" dirty="0">
                <a:solidFill>
                  <a:srgbClr val="002060"/>
                </a:solidFill>
              </a:rPr>
              <a:t>4. 2023-2024 оқу жылындағы атқарған  оқу  бөлімінің есебі. (директордың ОІЖ орынбасары Адильханова Ж.Б.) </a:t>
            </a:r>
            <a:endParaRPr lang="ru-RU" sz="2300" dirty="0">
              <a:solidFill>
                <a:srgbClr val="002060"/>
              </a:solidFill>
            </a:endParaRPr>
          </a:p>
          <a:p>
            <a:r>
              <a:rPr lang="kk-KZ" sz="2300" dirty="0">
                <a:solidFill>
                  <a:srgbClr val="002060"/>
                </a:solidFill>
              </a:rPr>
              <a:t>5. 2023-2024 оқу жылындағы тәрбие  бөлімінің атқарған жұмыстары туралы есебі. </a:t>
            </a:r>
            <a:r>
              <a:rPr lang="kk-KZ" sz="2300" smtClean="0">
                <a:solidFill>
                  <a:srgbClr val="002060"/>
                </a:solidFill>
              </a:rPr>
              <a:t>(тәрбиеші Текесбаева Н.Б.) </a:t>
            </a:r>
            <a:endParaRPr lang="ru-RU" sz="2300" dirty="0">
              <a:solidFill>
                <a:srgbClr val="002060"/>
              </a:solidFill>
            </a:endParaRPr>
          </a:p>
          <a:p>
            <a:r>
              <a:rPr lang="kk-KZ" sz="2300" dirty="0">
                <a:solidFill>
                  <a:srgbClr val="002060"/>
                </a:solidFill>
              </a:rPr>
              <a:t>6. Колледждің 1,2 курс студенттерін аралық және  3 курс студенттерін қорытынды аттестацияға жіберу туралы (колледж кураторлары).</a:t>
            </a:r>
            <a:endParaRPr lang="ru-RU" sz="2300" dirty="0">
              <a:solidFill>
                <a:srgbClr val="002060"/>
              </a:solidFill>
            </a:endParaRPr>
          </a:p>
          <a:p>
            <a:r>
              <a:rPr lang="kk-KZ" sz="2300" dirty="0">
                <a:solidFill>
                  <a:srgbClr val="002060"/>
                </a:solidFill>
              </a:rPr>
              <a:t>7. Басқа мәселелер.</a:t>
            </a:r>
            <a:endParaRPr lang="ru-RU" sz="2300" dirty="0">
              <a:solidFill>
                <a:srgbClr val="002060"/>
              </a:solidFill>
            </a:endParaRPr>
          </a:p>
          <a:p>
            <a:endParaRPr lang="ru-RU" dirty="0"/>
          </a:p>
        </p:txBody>
      </p:sp>
    </p:spTree>
    <p:extLst>
      <p:ext uri="{BB962C8B-B14F-4D97-AF65-F5344CB8AC3E}">
        <p14:creationId xmlns:p14="http://schemas.microsoft.com/office/powerpoint/2010/main" val="1997777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812127389"/>
              </p:ext>
            </p:extLst>
          </p:nvPr>
        </p:nvGraphicFramePr>
        <p:xfrm>
          <a:off x="323528" y="1124744"/>
          <a:ext cx="8568951" cy="5472605"/>
        </p:xfrm>
        <a:graphic>
          <a:graphicData uri="http://schemas.openxmlformats.org/drawingml/2006/table">
            <a:tbl>
              <a:tblPr firstRow="1" firstCol="1" bandRow="1">
                <a:tableStyleId>{5C22544A-7EE6-4342-B048-85BDC9FD1C3A}</a:tableStyleId>
              </a:tblPr>
              <a:tblGrid>
                <a:gridCol w="382421">
                  <a:extLst>
                    <a:ext uri="{9D8B030D-6E8A-4147-A177-3AD203B41FA5}">
                      <a16:colId xmlns:a16="http://schemas.microsoft.com/office/drawing/2014/main" val="525206728"/>
                    </a:ext>
                  </a:extLst>
                </a:gridCol>
                <a:gridCol w="2107637">
                  <a:extLst>
                    <a:ext uri="{9D8B030D-6E8A-4147-A177-3AD203B41FA5}">
                      <a16:colId xmlns:a16="http://schemas.microsoft.com/office/drawing/2014/main" val="2124106403"/>
                    </a:ext>
                  </a:extLst>
                </a:gridCol>
                <a:gridCol w="1218840">
                  <a:extLst>
                    <a:ext uri="{9D8B030D-6E8A-4147-A177-3AD203B41FA5}">
                      <a16:colId xmlns:a16="http://schemas.microsoft.com/office/drawing/2014/main" val="832544203"/>
                    </a:ext>
                  </a:extLst>
                </a:gridCol>
                <a:gridCol w="1221194">
                  <a:extLst>
                    <a:ext uri="{9D8B030D-6E8A-4147-A177-3AD203B41FA5}">
                      <a16:colId xmlns:a16="http://schemas.microsoft.com/office/drawing/2014/main" val="1559826412"/>
                    </a:ext>
                  </a:extLst>
                </a:gridCol>
                <a:gridCol w="1212953">
                  <a:extLst>
                    <a:ext uri="{9D8B030D-6E8A-4147-A177-3AD203B41FA5}">
                      <a16:colId xmlns:a16="http://schemas.microsoft.com/office/drawing/2014/main" val="884771220"/>
                    </a:ext>
                  </a:extLst>
                </a:gridCol>
                <a:gridCol w="1212953">
                  <a:extLst>
                    <a:ext uri="{9D8B030D-6E8A-4147-A177-3AD203B41FA5}">
                      <a16:colId xmlns:a16="http://schemas.microsoft.com/office/drawing/2014/main" val="1659210032"/>
                    </a:ext>
                  </a:extLst>
                </a:gridCol>
                <a:gridCol w="1212953">
                  <a:extLst>
                    <a:ext uri="{9D8B030D-6E8A-4147-A177-3AD203B41FA5}">
                      <a16:colId xmlns:a16="http://schemas.microsoft.com/office/drawing/2014/main" val="503672629"/>
                    </a:ext>
                  </a:extLst>
                </a:gridCol>
              </a:tblGrid>
              <a:tr h="864095">
                <a:tc>
                  <a:txBody>
                    <a:bodyPr/>
                    <a:lstStyle/>
                    <a:p>
                      <a:pPr>
                        <a:lnSpc>
                          <a:spcPct val="107000"/>
                        </a:lnSpc>
                        <a:spcAft>
                          <a:spcPts val="0"/>
                        </a:spcAft>
                      </a:pPr>
                      <a:r>
                        <a:rPr lang="kk-KZ" sz="1200" dirty="0">
                          <a:solidFill>
                            <a:srgbClr val="002060"/>
                          </a:solidFill>
                          <a:effectLst/>
                        </a:rPr>
                        <a:t>№</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dirty="0">
                          <a:solidFill>
                            <a:srgbClr val="002060"/>
                          </a:solidFill>
                          <a:effectLst/>
                        </a:rPr>
                        <a:t>Пәндер </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dirty="0">
                          <a:solidFill>
                            <a:srgbClr val="002060"/>
                          </a:solidFill>
                          <a:effectLst/>
                        </a:rPr>
                        <a:t>Сынып </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dirty="0">
                          <a:solidFill>
                            <a:srgbClr val="002060"/>
                          </a:solidFill>
                          <a:effectLst/>
                        </a:rPr>
                        <a:t>Емтихан тапсырған оқушы саны</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dirty="0">
                          <a:solidFill>
                            <a:srgbClr val="002060"/>
                          </a:solidFill>
                          <a:effectLst/>
                        </a:rPr>
                        <a:t>«5»</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dirty="0">
                          <a:solidFill>
                            <a:srgbClr val="002060"/>
                          </a:solidFill>
                          <a:effectLst/>
                        </a:rPr>
                        <a:t>«4»</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dirty="0" smtClean="0">
                          <a:solidFill>
                            <a:srgbClr val="002060"/>
                          </a:solidFill>
                          <a:effectLst/>
                        </a:rPr>
                        <a:t>Сапа </a:t>
                      </a:r>
                      <a:r>
                        <a:rPr lang="ru-RU" sz="1200" dirty="0" smtClean="0">
                          <a:solidFill>
                            <a:srgbClr val="002060"/>
                          </a:solidFill>
                          <a:effectLst/>
                        </a:rPr>
                        <a:t>%</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extLst>
                  <a:ext uri="{0D108BD9-81ED-4DB2-BD59-A6C34878D82A}">
                    <a16:rowId xmlns:a16="http://schemas.microsoft.com/office/drawing/2014/main" val="1890825168"/>
                  </a:ext>
                </a:extLst>
              </a:tr>
              <a:tr h="288032">
                <a:tc>
                  <a:txBody>
                    <a:bodyPr/>
                    <a:lstStyle/>
                    <a:p>
                      <a:pPr>
                        <a:lnSpc>
                          <a:spcPct val="107000"/>
                        </a:lnSpc>
                        <a:spcAft>
                          <a:spcPts val="0"/>
                        </a:spcAft>
                      </a:pPr>
                      <a:r>
                        <a:rPr lang="kk-KZ" sz="1100" dirty="0">
                          <a:solidFill>
                            <a:srgbClr val="002060"/>
                          </a:solidFill>
                          <a:effectLst/>
                        </a:rPr>
                        <a:t>1</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Қазақ тілі </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11 қазақ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28</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17</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68</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1452174282"/>
                  </a:ext>
                </a:extLst>
              </a:tr>
              <a:tr h="288032">
                <a:tc>
                  <a:txBody>
                    <a:bodyPr/>
                    <a:lstStyle/>
                    <a:p>
                      <a:pPr>
                        <a:lnSpc>
                          <a:spcPct val="107000"/>
                        </a:lnSpc>
                        <a:spcAft>
                          <a:spcPts val="0"/>
                        </a:spcAft>
                      </a:pPr>
                      <a:r>
                        <a:rPr lang="kk-KZ" sz="1100" dirty="0">
                          <a:solidFill>
                            <a:srgbClr val="002060"/>
                          </a:solidFill>
                          <a:effectLst/>
                        </a:rPr>
                        <a:t> </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Орыс тілі </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11 орыс</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29</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23</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86</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749452034"/>
                  </a:ext>
                </a:extLst>
              </a:tr>
              <a:tr h="576063">
                <a:tc>
                  <a:txBody>
                    <a:bodyPr/>
                    <a:lstStyle/>
                    <a:p>
                      <a:pPr>
                        <a:lnSpc>
                          <a:spcPct val="107000"/>
                        </a:lnSpc>
                        <a:spcAft>
                          <a:spcPts val="0"/>
                        </a:spcAft>
                      </a:pPr>
                      <a:r>
                        <a:rPr lang="kk-KZ" sz="1100" dirty="0">
                          <a:solidFill>
                            <a:srgbClr val="002060"/>
                          </a:solidFill>
                          <a:effectLst/>
                        </a:rPr>
                        <a:t>2</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Алгебра және анализ бастамалары</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11 қазақ </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28</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4</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19</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82</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2182625305"/>
                  </a:ext>
                </a:extLst>
              </a:tr>
              <a:tr h="576063">
                <a:tc>
                  <a:txBody>
                    <a:bodyPr/>
                    <a:lstStyle/>
                    <a:p>
                      <a:pPr>
                        <a:lnSpc>
                          <a:spcPct val="107000"/>
                        </a:lnSpc>
                        <a:spcAft>
                          <a:spcPts val="0"/>
                        </a:spcAft>
                      </a:pPr>
                      <a:r>
                        <a:rPr lang="kk-KZ" sz="1100" dirty="0">
                          <a:solidFill>
                            <a:srgbClr val="002060"/>
                          </a:solidFill>
                          <a:effectLst/>
                        </a:rPr>
                        <a:t> </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Алгебра және анализ бастамалары</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11 орыс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29</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6</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17</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79</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3182367749"/>
                  </a:ext>
                </a:extLst>
              </a:tr>
              <a:tr h="288032">
                <a:tc>
                  <a:txBody>
                    <a:bodyPr/>
                    <a:lstStyle/>
                    <a:p>
                      <a:pPr>
                        <a:lnSpc>
                          <a:spcPct val="107000"/>
                        </a:lnSpc>
                        <a:spcAft>
                          <a:spcPts val="0"/>
                        </a:spcAft>
                      </a:pPr>
                      <a:r>
                        <a:rPr lang="kk-KZ" sz="1100" dirty="0">
                          <a:solidFill>
                            <a:srgbClr val="002060"/>
                          </a:solidFill>
                          <a:effectLst/>
                        </a:rPr>
                        <a:t>3</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Қазақстан тарихы </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11 қазақ</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28</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4</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16</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71</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1242124514"/>
                  </a:ext>
                </a:extLst>
              </a:tr>
              <a:tr h="288032">
                <a:tc>
                  <a:txBody>
                    <a:bodyPr/>
                    <a:lstStyle/>
                    <a:p>
                      <a:pPr>
                        <a:lnSpc>
                          <a:spcPct val="107000"/>
                        </a:lnSpc>
                        <a:spcAft>
                          <a:spcPts val="0"/>
                        </a:spcAft>
                      </a:pPr>
                      <a:r>
                        <a:rPr lang="kk-KZ" sz="1100" dirty="0">
                          <a:solidFill>
                            <a:srgbClr val="002060"/>
                          </a:solidFill>
                          <a:effectLst/>
                        </a:rPr>
                        <a:t> </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Қазақстан тарихы</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11 орыс </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29</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4</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23</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93</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3405553438"/>
                  </a:ext>
                </a:extLst>
              </a:tr>
              <a:tr h="288032">
                <a:tc>
                  <a:txBody>
                    <a:bodyPr/>
                    <a:lstStyle/>
                    <a:p>
                      <a:pPr>
                        <a:lnSpc>
                          <a:spcPct val="107000"/>
                        </a:lnSpc>
                        <a:spcAft>
                          <a:spcPts val="0"/>
                        </a:spcAft>
                      </a:pPr>
                      <a:r>
                        <a:rPr lang="kk-KZ" sz="1100" dirty="0">
                          <a:solidFill>
                            <a:srgbClr val="002060"/>
                          </a:solidFill>
                          <a:effectLst/>
                        </a:rPr>
                        <a:t>4</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Қазақ тілі мен әдебиеті</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11 орыс</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29</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5</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19</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83</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2124491162"/>
                  </a:ext>
                </a:extLst>
              </a:tr>
              <a:tr h="288032">
                <a:tc>
                  <a:txBody>
                    <a:bodyPr/>
                    <a:lstStyle/>
                    <a:p>
                      <a:pPr>
                        <a:lnSpc>
                          <a:spcPct val="107000"/>
                        </a:lnSpc>
                        <a:spcAft>
                          <a:spcPts val="0"/>
                        </a:spcAft>
                      </a:pPr>
                      <a:r>
                        <a:rPr lang="kk-KZ" sz="1100" dirty="0">
                          <a:solidFill>
                            <a:srgbClr val="002060"/>
                          </a:solidFill>
                          <a:effectLst/>
                        </a:rPr>
                        <a:t> </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Орыс тілі мен әдебиеті</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11 қазақ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28</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5</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17</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78</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3112886398"/>
                  </a:ext>
                </a:extLst>
              </a:tr>
              <a:tr h="288032">
                <a:tc>
                  <a:txBody>
                    <a:bodyPr/>
                    <a:lstStyle/>
                    <a:p>
                      <a:pPr>
                        <a:lnSpc>
                          <a:spcPct val="107000"/>
                        </a:lnSpc>
                        <a:spcAft>
                          <a:spcPts val="0"/>
                        </a:spcAft>
                      </a:pPr>
                      <a:r>
                        <a:rPr lang="kk-KZ" sz="1100" dirty="0">
                          <a:solidFill>
                            <a:srgbClr val="002060"/>
                          </a:solidFill>
                          <a:effectLst/>
                        </a:rPr>
                        <a:t>5</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Таңдау пәндері</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 </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3566973132"/>
                  </a:ext>
                </a:extLst>
              </a:tr>
              <a:tr h="288032">
                <a:tc>
                  <a:txBody>
                    <a:bodyPr/>
                    <a:lstStyle/>
                    <a:p>
                      <a:pPr>
                        <a:lnSpc>
                          <a:spcPct val="107000"/>
                        </a:lnSpc>
                        <a:spcAft>
                          <a:spcPts val="0"/>
                        </a:spcAft>
                      </a:pPr>
                      <a:r>
                        <a:rPr lang="kk-KZ" sz="1100" dirty="0">
                          <a:solidFill>
                            <a:srgbClr val="002060"/>
                          </a:solidFill>
                          <a:effectLst/>
                        </a:rPr>
                        <a:t> </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Ағылшын тілі</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11 орыс</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21</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6</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14</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95</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3892392176"/>
                  </a:ext>
                </a:extLst>
              </a:tr>
              <a:tr h="288032">
                <a:tc>
                  <a:txBody>
                    <a:bodyPr/>
                    <a:lstStyle/>
                    <a:p>
                      <a:pPr>
                        <a:lnSpc>
                          <a:spcPct val="107000"/>
                        </a:lnSpc>
                        <a:spcAft>
                          <a:spcPts val="0"/>
                        </a:spcAft>
                      </a:pPr>
                      <a:r>
                        <a:rPr lang="kk-KZ" sz="1100" dirty="0">
                          <a:solidFill>
                            <a:srgbClr val="002060"/>
                          </a:solidFill>
                          <a:effectLst/>
                        </a:rPr>
                        <a:t> </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География </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11 орыс</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8</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6</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87</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789795194"/>
                  </a:ext>
                </a:extLst>
              </a:tr>
              <a:tr h="288032">
                <a:tc>
                  <a:txBody>
                    <a:bodyPr/>
                    <a:lstStyle/>
                    <a:p>
                      <a:pPr>
                        <a:lnSpc>
                          <a:spcPct val="107000"/>
                        </a:lnSpc>
                        <a:spcAft>
                          <a:spcPts val="0"/>
                        </a:spcAft>
                      </a:pPr>
                      <a:r>
                        <a:rPr lang="kk-KZ" sz="1100" dirty="0">
                          <a:solidFill>
                            <a:srgbClr val="002060"/>
                          </a:solidFill>
                          <a:effectLst/>
                        </a:rPr>
                        <a:t> </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dirty="0">
                          <a:effectLst/>
                        </a:rPr>
                        <a:t>Дүние жүзі тарихы</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11 қазақ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7</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4</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57</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2972240049"/>
                  </a:ext>
                </a:extLst>
              </a:tr>
              <a:tr h="288032">
                <a:tc>
                  <a:txBody>
                    <a:bodyPr/>
                    <a:lstStyle/>
                    <a:p>
                      <a:pPr>
                        <a:lnSpc>
                          <a:spcPct val="107000"/>
                        </a:lnSpc>
                        <a:spcAft>
                          <a:spcPts val="0"/>
                        </a:spcAft>
                      </a:pPr>
                      <a:r>
                        <a:rPr lang="kk-KZ" sz="1100" dirty="0">
                          <a:solidFill>
                            <a:srgbClr val="002060"/>
                          </a:solidFill>
                          <a:effectLst/>
                        </a:rPr>
                        <a:t> </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a:effectLst/>
                        </a:rPr>
                        <a:t>Биология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11 қазақ</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16</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2</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12</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87</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2785133606"/>
                  </a:ext>
                </a:extLst>
              </a:tr>
              <a:tr h="288032">
                <a:tc>
                  <a:txBody>
                    <a:bodyPr/>
                    <a:lstStyle/>
                    <a:p>
                      <a:pPr>
                        <a:lnSpc>
                          <a:spcPct val="107000"/>
                        </a:lnSpc>
                        <a:spcAft>
                          <a:spcPts val="0"/>
                        </a:spcAft>
                      </a:pPr>
                      <a:r>
                        <a:rPr lang="kk-KZ" sz="1100" dirty="0">
                          <a:solidFill>
                            <a:srgbClr val="002060"/>
                          </a:solidFill>
                          <a:effectLst/>
                        </a:rPr>
                        <a:t> </a:t>
                      </a:r>
                      <a:endParaRPr lang="ru-RU"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b="1">
                          <a:effectLst/>
                        </a:rPr>
                        <a:t>Физика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11 қазақ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5</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 </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a:effectLst/>
                        </a:rPr>
                        <a:t>4</a:t>
                      </a:r>
                      <a:endParaRPr lang="ru-RU" sz="105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100" b="1" dirty="0">
                          <a:effectLst/>
                        </a:rPr>
                        <a:t>80</a:t>
                      </a:r>
                      <a:endParaRPr lang="ru-RU"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2728865731"/>
                  </a:ext>
                </a:extLst>
              </a:tr>
            </a:tbl>
          </a:graphicData>
        </a:graphic>
      </p:graphicFrame>
      <p:sp>
        <p:nvSpPr>
          <p:cNvPr id="5" name="Rectangle 1"/>
          <p:cNvSpPr>
            <a:spLocks noChangeArrowheads="1"/>
          </p:cNvSpPr>
          <p:nvPr/>
        </p:nvSpPr>
        <p:spPr bwMode="auto">
          <a:xfrm>
            <a:off x="-756592" y="609218"/>
            <a:ext cx="114184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6" name="Прямоугольник 5"/>
          <p:cNvSpPr/>
          <p:nvPr/>
        </p:nvSpPr>
        <p:spPr>
          <a:xfrm>
            <a:off x="2987824" y="259122"/>
            <a:ext cx="4572000" cy="646331"/>
          </a:xfrm>
          <a:prstGeom prst="rect">
            <a:avLst/>
          </a:prstGeom>
        </p:spPr>
        <p:txBody>
          <a:bodyPr>
            <a:spAutoFit/>
          </a:bodyPr>
          <a:lstStyle/>
          <a:p>
            <a:pPr algn="ctr"/>
            <a:r>
              <a:rPr lang="ru-RU" b="1" dirty="0" err="1">
                <a:solidFill>
                  <a:srgbClr val="002060"/>
                </a:solidFill>
              </a:rPr>
              <a:t>Қорытынды</a:t>
            </a:r>
            <a:r>
              <a:rPr lang="ru-RU" b="1" dirty="0">
                <a:solidFill>
                  <a:srgbClr val="002060"/>
                </a:solidFill>
              </a:rPr>
              <a:t> </a:t>
            </a:r>
            <a:r>
              <a:rPr lang="ru-RU" b="1" dirty="0" err="1">
                <a:solidFill>
                  <a:srgbClr val="002060"/>
                </a:solidFill>
              </a:rPr>
              <a:t>аттестаттау</a:t>
            </a:r>
            <a:r>
              <a:rPr lang="ru-RU" b="1" dirty="0">
                <a:solidFill>
                  <a:srgbClr val="002060"/>
                </a:solidFill>
              </a:rPr>
              <a:t> </a:t>
            </a:r>
            <a:r>
              <a:rPr lang="ru-RU" b="1" dirty="0" err="1">
                <a:solidFill>
                  <a:srgbClr val="002060"/>
                </a:solidFill>
              </a:rPr>
              <a:t>нәтижелері</a:t>
            </a:r>
            <a:r>
              <a:rPr lang="ru-RU" b="1" dirty="0">
                <a:solidFill>
                  <a:srgbClr val="002060"/>
                </a:solidFill>
              </a:rPr>
              <a:t> </a:t>
            </a:r>
          </a:p>
          <a:p>
            <a:pPr algn="ctr"/>
            <a:r>
              <a:rPr lang="ru-RU" b="1" dirty="0" smtClean="0">
                <a:solidFill>
                  <a:srgbClr val="002060"/>
                </a:solidFill>
              </a:rPr>
              <a:t>11 </a:t>
            </a:r>
            <a:r>
              <a:rPr lang="ru-RU" b="1" dirty="0" err="1" smtClean="0">
                <a:solidFill>
                  <a:srgbClr val="002060"/>
                </a:solidFill>
              </a:rPr>
              <a:t>сыныптар</a:t>
            </a:r>
            <a:r>
              <a:rPr lang="ru-RU" b="1" dirty="0" smtClean="0">
                <a:solidFill>
                  <a:srgbClr val="002060"/>
                </a:solidFill>
              </a:rPr>
              <a:t> </a:t>
            </a:r>
            <a:endParaRPr lang="ru-RU" b="1" dirty="0">
              <a:solidFill>
                <a:srgbClr val="002060"/>
              </a:solidFill>
            </a:endParaRPr>
          </a:p>
        </p:txBody>
      </p:sp>
    </p:spTree>
    <p:extLst>
      <p:ext uri="{BB962C8B-B14F-4D97-AF65-F5344CB8AC3E}">
        <p14:creationId xmlns:p14="http://schemas.microsoft.com/office/powerpoint/2010/main" val="1107989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60648"/>
            <a:ext cx="7771942" cy="770612"/>
          </a:xfrm>
        </p:spPr>
        <p:txBody>
          <a:bodyPr>
            <a:normAutofit fontScale="90000"/>
          </a:bodyPr>
          <a:lstStyle/>
          <a:p>
            <a:pPr marL="0" indent="0" algn="ctr">
              <a:buNone/>
            </a:pPr>
            <a:r>
              <a:rPr lang="kk-KZ" sz="2800" b="1" dirty="0" smtClean="0">
                <a:solidFill>
                  <a:srgbClr val="0000FF"/>
                </a:solidFill>
                <a:latin typeface="Times New Roman" pitchFamily="18" charset="0"/>
                <a:ea typeface="Calibri" pitchFamily="34" charset="0"/>
                <a:cs typeface="Times New Roman" pitchFamily="18" charset="0"/>
              </a:rPr>
              <a:t/>
            </a:r>
            <a:br>
              <a:rPr lang="kk-KZ" sz="2800" b="1" dirty="0" smtClean="0">
                <a:solidFill>
                  <a:srgbClr val="0000FF"/>
                </a:solidFill>
                <a:latin typeface="Times New Roman" pitchFamily="18" charset="0"/>
                <a:ea typeface="Calibri" pitchFamily="34" charset="0"/>
                <a:cs typeface="Times New Roman" pitchFamily="18" charset="0"/>
              </a:rPr>
            </a:br>
            <a:r>
              <a:rPr lang="kk-KZ" sz="3600" dirty="0" smtClean="0">
                <a:solidFill>
                  <a:srgbClr val="C00000"/>
                </a:solidFill>
                <a:latin typeface="Times New Roman" pitchFamily="18" charset="0"/>
                <a:ea typeface="Calibri" pitchFamily="34" charset="0"/>
                <a:cs typeface="Times New Roman" pitchFamily="18" charset="0"/>
              </a:rPr>
              <a:t>2023-2024 оқу жылын</a:t>
            </a:r>
            <a:r>
              <a:rPr lang="kk-KZ" sz="3600" b="1" dirty="0" smtClean="0">
                <a:solidFill>
                  <a:srgbClr val="C00000"/>
                </a:solidFill>
                <a:latin typeface="Times New Roman" pitchFamily="18" charset="0"/>
                <a:ea typeface="Calibri" pitchFamily="34" charset="0"/>
                <a:cs typeface="Times New Roman" pitchFamily="18" charset="0"/>
              </a:rPr>
              <a:t> </a:t>
            </a:r>
            <a:r>
              <a:rPr lang="kk-KZ" sz="3600" b="1" dirty="0">
                <a:solidFill>
                  <a:srgbClr val="C00000"/>
                </a:solidFill>
                <a:latin typeface="Times New Roman" pitchFamily="18" charset="0"/>
                <a:ea typeface="Calibri" pitchFamily="34" charset="0"/>
                <a:cs typeface="Times New Roman" pitchFamily="18" charset="0"/>
              </a:rPr>
              <a:t>сәтті аяқтаған оқушылар</a:t>
            </a:r>
            <a:endParaRPr lang="ru-RU" sz="2800" dirty="0">
              <a:solidFill>
                <a:srgbClr val="C00000"/>
              </a:solidFill>
            </a:endParaRPr>
          </a:p>
        </p:txBody>
      </p:sp>
      <p:sp>
        <p:nvSpPr>
          <p:cNvPr id="3" name="Объект 2"/>
          <p:cNvSpPr>
            <a:spLocks noGrp="1"/>
          </p:cNvSpPr>
          <p:nvPr>
            <p:ph sz="quarter" idx="13"/>
          </p:nvPr>
        </p:nvSpPr>
        <p:spPr>
          <a:xfrm>
            <a:off x="323528" y="1628800"/>
            <a:ext cx="8640960" cy="5229200"/>
          </a:xfrm>
        </p:spPr>
        <p:txBody>
          <a:bodyPr>
            <a:normAutofit fontScale="55000" lnSpcReduction="20000"/>
          </a:bodyPr>
          <a:lstStyle/>
          <a:p>
            <a:pPr marL="45720" indent="0" algn="ctr">
              <a:buNone/>
            </a:pPr>
            <a:endParaRPr lang="kk-KZ" sz="3300" b="1" i="1" u="sng" dirty="0" smtClean="0">
              <a:solidFill>
                <a:schemeClr val="bg2">
                  <a:lumMod val="10000"/>
                </a:schemeClr>
              </a:solidFill>
              <a:latin typeface="Times New Roman" pitchFamily="18" charset="0"/>
              <a:ea typeface="Calibri" pitchFamily="34" charset="0"/>
              <a:cs typeface="Times New Roman" pitchFamily="18" charset="0"/>
            </a:endParaRPr>
          </a:p>
          <a:p>
            <a:pPr algn="ctr"/>
            <a:r>
              <a:rPr lang="kk-KZ" sz="3300" b="1" i="1" u="sng" dirty="0">
                <a:solidFill>
                  <a:schemeClr val="bg2">
                    <a:lumMod val="10000"/>
                  </a:schemeClr>
                </a:solidFill>
                <a:latin typeface="Times New Roman" pitchFamily="18" charset="0"/>
                <a:ea typeface="Calibri" pitchFamily="34" charset="0"/>
                <a:cs typeface="Times New Roman" pitchFamily="18" charset="0"/>
              </a:rPr>
              <a:t>7</a:t>
            </a:r>
            <a:r>
              <a:rPr lang="kk-KZ" sz="3300" b="1" i="1" u="sng" dirty="0" smtClean="0">
                <a:solidFill>
                  <a:schemeClr val="bg2">
                    <a:lumMod val="10000"/>
                  </a:schemeClr>
                </a:solidFill>
                <a:latin typeface="Times New Roman" pitchFamily="18" charset="0"/>
                <a:ea typeface="Calibri" pitchFamily="34" charset="0"/>
                <a:cs typeface="Times New Roman" pitchFamily="18" charset="0"/>
              </a:rPr>
              <a:t> «А</a:t>
            </a:r>
            <a:r>
              <a:rPr lang="kk-KZ" sz="3300" b="1" i="1" u="sng" dirty="0">
                <a:solidFill>
                  <a:schemeClr val="bg2">
                    <a:lumMod val="10000"/>
                  </a:schemeClr>
                </a:solidFill>
                <a:latin typeface="Times New Roman" pitchFamily="18" charset="0"/>
                <a:ea typeface="Calibri" pitchFamily="34" charset="0"/>
                <a:cs typeface="Times New Roman" pitchFamily="18" charset="0"/>
              </a:rPr>
              <a:t>» </a:t>
            </a:r>
            <a:r>
              <a:rPr lang="kk-KZ" sz="3300" b="1" i="1" u="sng" dirty="0" smtClean="0">
                <a:solidFill>
                  <a:schemeClr val="bg2">
                    <a:lumMod val="10000"/>
                  </a:schemeClr>
                </a:solidFill>
                <a:latin typeface="Times New Roman" pitchFamily="18" charset="0"/>
                <a:ea typeface="Calibri" pitchFamily="34" charset="0"/>
                <a:cs typeface="Times New Roman" pitchFamily="18" charset="0"/>
              </a:rPr>
              <a:t>сынып   Отепбергенова Р.З.</a:t>
            </a:r>
            <a:endParaRPr lang="kk-KZ" sz="3300" b="1" i="1" u="sng" dirty="0">
              <a:solidFill>
                <a:schemeClr val="bg2">
                  <a:lumMod val="10000"/>
                </a:schemeClr>
              </a:solidFill>
              <a:latin typeface="Times New Roman" pitchFamily="18" charset="0"/>
              <a:ea typeface="Calibri" pitchFamily="34" charset="0"/>
              <a:cs typeface="Times New Roman" pitchFamily="18" charset="0"/>
            </a:endParaRPr>
          </a:p>
          <a:p>
            <a:pPr marL="0" indent="0" algn="ctr">
              <a:buNone/>
            </a:pPr>
            <a:r>
              <a:rPr lang="kk-KZ" sz="2800" b="1" i="1" dirty="0" smtClean="0">
                <a:solidFill>
                  <a:schemeClr val="bg2">
                    <a:lumMod val="10000"/>
                  </a:schemeClr>
                </a:solidFill>
              </a:rPr>
              <a:t>Үздік </a:t>
            </a:r>
          </a:p>
          <a:p>
            <a:pPr marL="0" indent="0" algn="ctr">
              <a:buNone/>
            </a:pPr>
            <a:r>
              <a:rPr lang="kk-KZ" sz="2800" b="1" i="1" dirty="0" smtClean="0">
                <a:solidFill>
                  <a:schemeClr val="bg2">
                    <a:lumMod val="10000"/>
                  </a:schemeClr>
                </a:solidFill>
              </a:rPr>
              <a:t>Ерсайнов </a:t>
            </a:r>
            <a:r>
              <a:rPr lang="kk-KZ" sz="2800" b="1" i="1" dirty="0">
                <a:solidFill>
                  <a:schemeClr val="bg2">
                    <a:lumMod val="10000"/>
                  </a:schemeClr>
                </a:solidFill>
              </a:rPr>
              <a:t>Бекслан (дзюдо</a:t>
            </a:r>
            <a:r>
              <a:rPr lang="kk-KZ" sz="2800" b="1" i="1" dirty="0" smtClean="0">
                <a:solidFill>
                  <a:schemeClr val="bg2">
                    <a:lumMod val="10000"/>
                  </a:schemeClr>
                </a:solidFill>
              </a:rPr>
              <a:t>)</a:t>
            </a:r>
            <a:endParaRPr lang="kk-KZ" sz="2800" b="1" i="1" dirty="0">
              <a:solidFill>
                <a:schemeClr val="bg2">
                  <a:lumMod val="10000"/>
                </a:schemeClr>
              </a:solidFill>
            </a:endParaRPr>
          </a:p>
          <a:p>
            <a:pPr algn="ctr"/>
            <a:r>
              <a:rPr lang="kk-KZ" sz="2800" b="1" i="1" dirty="0" smtClean="0">
                <a:solidFill>
                  <a:schemeClr val="bg2">
                    <a:lumMod val="10000"/>
                  </a:schemeClr>
                </a:solidFill>
                <a:latin typeface="Times New Roman" pitchFamily="18" charset="0"/>
                <a:ea typeface="Calibri" pitchFamily="34" charset="0"/>
                <a:cs typeface="Times New Roman" pitchFamily="18" charset="0"/>
              </a:rPr>
              <a:t>Екпінділер</a:t>
            </a:r>
          </a:p>
          <a:p>
            <a:pPr marL="0" indent="0" algn="ctr">
              <a:buNone/>
            </a:pPr>
            <a:endParaRPr lang="ru-RU" sz="2800" b="1" i="1" dirty="0">
              <a:solidFill>
                <a:schemeClr val="bg2">
                  <a:lumMod val="10000"/>
                </a:schemeClr>
              </a:solidFill>
              <a:latin typeface="Times New Roman" pitchFamily="18" charset="0"/>
              <a:cs typeface="Times New Roman" pitchFamily="18" charset="0"/>
            </a:endParaRPr>
          </a:p>
          <a:p>
            <a:r>
              <a:rPr lang="ru-RU" sz="2800" b="1" i="1" dirty="0" smtClean="0">
                <a:solidFill>
                  <a:schemeClr val="bg2">
                    <a:lumMod val="10000"/>
                  </a:schemeClr>
                </a:solidFill>
              </a:rPr>
              <a:t>1</a:t>
            </a:r>
            <a:r>
              <a:rPr lang="kk-KZ" sz="2800" b="1" i="1" dirty="0">
                <a:solidFill>
                  <a:schemeClr val="bg2">
                    <a:lumMod val="10000"/>
                  </a:schemeClr>
                </a:solidFill>
              </a:rPr>
              <a:t>. Ануарбек </a:t>
            </a:r>
            <a:r>
              <a:rPr lang="kk-KZ" sz="2800" b="1" i="1" dirty="0" smtClean="0">
                <a:solidFill>
                  <a:schemeClr val="bg2">
                    <a:lumMod val="10000"/>
                  </a:schemeClr>
                </a:solidFill>
              </a:rPr>
              <a:t>Әли (грек-рим күресі) </a:t>
            </a:r>
            <a:endParaRPr lang="kk-KZ" sz="2800" b="1" i="1" dirty="0">
              <a:solidFill>
                <a:schemeClr val="bg2">
                  <a:lumMod val="10000"/>
                </a:schemeClr>
              </a:solidFill>
            </a:endParaRPr>
          </a:p>
          <a:p>
            <a:r>
              <a:rPr lang="kk-KZ" sz="2800" b="1" i="1" dirty="0" smtClean="0">
                <a:solidFill>
                  <a:schemeClr val="bg2">
                    <a:lumMod val="10000"/>
                  </a:schemeClr>
                </a:solidFill>
              </a:rPr>
              <a:t>2. Сағындық Нұрислам (</a:t>
            </a:r>
            <a:r>
              <a:rPr lang="kk-KZ" sz="2800" b="1" i="1" dirty="0">
                <a:solidFill>
                  <a:schemeClr val="bg2">
                    <a:lumMod val="10000"/>
                  </a:schemeClr>
                </a:solidFill>
              </a:rPr>
              <a:t>таэквондо</a:t>
            </a:r>
            <a:r>
              <a:rPr lang="kk-KZ" sz="2800" b="1" i="1" dirty="0" smtClean="0">
                <a:solidFill>
                  <a:schemeClr val="bg2">
                    <a:lumMod val="10000"/>
                  </a:schemeClr>
                </a:solidFill>
              </a:rPr>
              <a:t>)</a:t>
            </a:r>
            <a:endParaRPr lang="kk-KZ" sz="2800" b="1" i="1" dirty="0">
              <a:solidFill>
                <a:schemeClr val="bg2">
                  <a:lumMod val="10000"/>
                </a:schemeClr>
              </a:solidFill>
            </a:endParaRPr>
          </a:p>
          <a:p>
            <a:r>
              <a:rPr lang="kk-KZ" sz="2800" b="1" i="1" dirty="0">
                <a:solidFill>
                  <a:schemeClr val="bg2">
                    <a:lumMod val="10000"/>
                  </a:schemeClr>
                </a:solidFill>
              </a:rPr>
              <a:t>3</a:t>
            </a:r>
            <a:r>
              <a:rPr lang="kk-KZ" sz="2800" b="1" i="1" dirty="0" smtClean="0">
                <a:solidFill>
                  <a:schemeClr val="bg2">
                    <a:lumMod val="10000"/>
                  </a:schemeClr>
                </a:solidFill>
              </a:rPr>
              <a:t>. </a:t>
            </a:r>
            <a:r>
              <a:rPr lang="kk-KZ" sz="2800" b="1" i="1" dirty="0">
                <a:solidFill>
                  <a:schemeClr val="bg2">
                    <a:lumMod val="10000"/>
                  </a:schemeClr>
                </a:solidFill>
              </a:rPr>
              <a:t>Сатыбалды Нұрислам </a:t>
            </a:r>
            <a:r>
              <a:rPr lang="kk-KZ" sz="2800" b="1" i="1" dirty="0" smtClean="0">
                <a:solidFill>
                  <a:schemeClr val="bg2">
                    <a:lumMod val="10000"/>
                  </a:schemeClr>
                </a:solidFill>
              </a:rPr>
              <a:t>(еркін күрес)</a:t>
            </a:r>
            <a:endParaRPr lang="kk-KZ" sz="2800" b="1" i="1" dirty="0">
              <a:solidFill>
                <a:schemeClr val="bg2">
                  <a:lumMod val="10000"/>
                </a:schemeClr>
              </a:solidFill>
            </a:endParaRPr>
          </a:p>
          <a:p>
            <a:r>
              <a:rPr lang="kk-KZ" sz="2800" b="1" i="1" dirty="0">
                <a:solidFill>
                  <a:schemeClr val="bg2">
                    <a:lumMod val="10000"/>
                  </a:schemeClr>
                </a:solidFill>
              </a:rPr>
              <a:t>4</a:t>
            </a:r>
            <a:r>
              <a:rPr lang="kk-KZ" sz="2800" b="1" i="1" dirty="0" smtClean="0">
                <a:solidFill>
                  <a:schemeClr val="bg2">
                    <a:lumMod val="10000"/>
                  </a:schemeClr>
                </a:solidFill>
              </a:rPr>
              <a:t>. </a:t>
            </a:r>
            <a:r>
              <a:rPr lang="kk-KZ" sz="2800" b="1" i="1" dirty="0">
                <a:solidFill>
                  <a:schemeClr val="bg2">
                    <a:lumMod val="10000"/>
                  </a:schemeClr>
                </a:solidFill>
              </a:rPr>
              <a:t>Туғамбай </a:t>
            </a:r>
            <a:r>
              <a:rPr lang="kk-KZ" sz="2800" b="1" i="1" dirty="0" smtClean="0">
                <a:solidFill>
                  <a:schemeClr val="bg2">
                    <a:lumMod val="10000"/>
                  </a:schemeClr>
                </a:solidFill>
              </a:rPr>
              <a:t>Бейбарыс (</a:t>
            </a:r>
            <a:r>
              <a:rPr lang="kk-KZ" sz="2800" b="1" i="1" dirty="0">
                <a:solidFill>
                  <a:schemeClr val="bg2">
                    <a:lumMod val="10000"/>
                  </a:schemeClr>
                </a:solidFill>
              </a:rPr>
              <a:t>еркін күрес</a:t>
            </a:r>
            <a:r>
              <a:rPr lang="kk-KZ" sz="2800" b="1" i="1" dirty="0" smtClean="0">
                <a:solidFill>
                  <a:schemeClr val="bg2">
                    <a:lumMod val="10000"/>
                  </a:schemeClr>
                </a:solidFill>
              </a:rPr>
              <a:t>)</a:t>
            </a:r>
          </a:p>
          <a:p>
            <a:r>
              <a:rPr lang="kk-KZ" sz="2800" b="1" i="1" dirty="0">
                <a:solidFill>
                  <a:schemeClr val="bg2">
                    <a:lumMod val="10000"/>
                  </a:schemeClr>
                </a:solidFill>
              </a:rPr>
              <a:t>5</a:t>
            </a:r>
            <a:r>
              <a:rPr lang="kk-KZ" sz="2800" b="1" i="1" dirty="0" smtClean="0">
                <a:solidFill>
                  <a:schemeClr val="bg2">
                    <a:lumMod val="10000"/>
                  </a:schemeClr>
                </a:solidFill>
              </a:rPr>
              <a:t>. Мұхтар Ғани </a:t>
            </a:r>
            <a:r>
              <a:rPr lang="kk-KZ" sz="2800" b="1" i="1" dirty="0">
                <a:solidFill>
                  <a:schemeClr val="bg2">
                    <a:lumMod val="10000"/>
                  </a:schemeClr>
                </a:solidFill>
              </a:rPr>
              <a:t>(таэквондо</a:t>
            </a:r>
            <a:r>
              <a:rPr lang="kk-KZ" sz="2800" b="1" i="1" dirty="0" smtClean="0">
                <a:solidFill>
                  <a:schemeClr val="bg2">
                    <a:lumMod val="10000"/>
                  </a:schemeClr>
                </a:solidFill>
              </a:rPr>
              <a:t>)</a:t>
            </a:r>
          </a:p>
          <a:p>
            <a:r>
              <a:rPr lang="kk-KZ" sz="2800" b="1" i="1" dirty="0" smtClean="0">
                <a:solidFill>
                  <a:schemeClr val="bg2">
                    <a:lumMod val="10000"/>
                  </a:schemeClr>
                </a:solidFill>
              </a:rPr>
              <a:t>6. Ұзақбай Исламбек (</a:t>
            </a:r>
            <a:r>
              <a:rPr lang="kk-KZ" sz="2800" b="1" i="1" dirty="0">
                <a:solidFill>
                  <a:schemeClr val="bg2">
                    <a:lumMod val="10000"/>
                  </a:schemeClr>
                </a:solidFill>
              </a:rPr>
              <a:t>еркін күрес</a:t>
            </a:r>
            <a:r>
              <a:rPr lang="kk-KZ" sz="2800" b="1" i="1" dirty="0" smtClean="0">
                <a:solidFill>
                  <a:schemeClr val="bg2">
                    <a:lumMod val="10000"/>
                  </a:schemeClr>
                </a:solidFill>
              </a:rPr>
              <a:t>)</a:t>
            </a:r>
          </a:p>
          <a:p>
            <a:r>
              <a:rPr lang="kk-KZ" sz="2800" b="1" i="1" dirty="0" smtClean="0">
                <a:solidFill>
                  <a:schemeClr val="bg2">
                    <a:lumMod val="10000"/>
                  </a:schemeClr>
                </a:solidFill>
              </a:rPr>
              <a:t>7. Бердибай Мирас </a:t>
            </a:r>
            <a:r>
              <a:rPr lang="kk-KZ" sz="2800" b="1" i="1" dirty="0">
                <a:solidFill>
                  <a:schemeClr val="bg2">
                    <a:lumMod val="10000"/>
                  </a:schemeClr>
                </a:solidFill>
              </a:rPr>
              <a:t>(еркін күрес)</a:t>
            </a:r>
          </a:p>
          <a:p>
            <a:r>
              <a:rPr lang="kk-KZ" sz="2800" b="1" i="1" dirty="0" smtClean="0">
                <a:solidFill>
                  <a:schemeClr val="bg2">
                    <a:lumMod val="10000"/>
                  </a:schemeClr>
                </a:solidFill>
              </a:rPr>
              <a:t>8. Талғат Ерқанат (</a:t>
            </a:r>
            <a:r>
              <a:rPr lang="kk-KZ" sz="2800" b="1" i="1" dirty="0">
                <a:solidFill>
                  <a:schemeClr val="bg2">
                    <a:lumMod val="10000"/>
                  </a:schemeClr>
                </a:solidFill>
              </a:rPr>
              <a:t>еркін күрес</a:t>
            </a:r>
            <a:r>
              <a:rPr lang="kk-KZ" sz="2800" b="1" i="1" dirty="0" smtClean="0">
                <a:solidFill>
                  <a:schemeClr val="bg2">
                    <a:lumMod val="10000"/>
                  </a:schemeClr>
                </a:solidFill>
              </a:rPr>
              <a:t>)</a:t>
            </a:r>
          </a:p>
          <a:p>
            <a:r>
              <a:rPr lang="kk-KZ" sz="2800" b="1" i="1" dirty="0" smtClean="0">
                <a:solidFill>
                  <a:schemeClr val="bg2">
                    <a:lumMod val="10000"/>
                  </a:schemeClr>
                </a:solidFill>
              </a:rPr>
              <a:t>9. Сыдықбек Бақытнұр (бокс)</a:t>
            </a:r>
          </a:p>
          <a:p>
            <a:r>
              <a:rPr lang="kk-KZ" sz="2800" b="1" i="1" dirty="0" smtClean="0">
                <a:solidFill>
                  <a:schemeClr val="bg2">
                    <a:lumMod val="10000"/>
                  </a:schemeClr>
                </a:solidFill>
              </a:rPr>
              <a:t>10. Сәкен Төре </a:t>
            </a:r>
            <a:r>
              <a:rPr lang="kk-KZ" sz="2800" b="1" i="1" dirty="0">
                <a:solidFill>
                  <a:schemeClr val="bg2">
                    <a:lumMod val="10000"/>
                  </a:schemeClr>
                </a:solidFill>
              </a:rPr>
              <a:t>(бокс</a:t>
            </a:r>
            <a:r>
              <a:rPr lang="kk-KZ" sz="2800" b="1" i="1" dirty="0" smtClean="0">
                <a:solidFill>
                  <a:schemeClr val="bg2">
                    <a:lumMod val="10000"/>
                  </a:schemeClr>
                </a:solidFill>
              </a:rPr>
              <a:t>)</a:t>
            </a:r>
          </a:p>
          <a:p>
            <a:r>
              <a:rPr lang="kk-KZ" sz="2800" b="1" i="1" dirty="0" smtClean="0">
                <a:solidFill>
                  <a:schemeClr val="bg2">
                    <a:lumMod val="10000"/>
                  </a:schemeClr>
                </a:solidFill>
              </a:rPr>
              <a:t>11. Темірәлі Ермек (дзюдо)</a:t>
            </a:r>
          </a:p>
          <a:p>
            <a:r>
              <a:rPr lang="kk-KZ" sz="2800" b="1" i="1" dirty="0" smtClean="0">
                <a:solidFill>
                  <a:schemeClr val="bg2">
                    <a:lumMod val="10000"/>
                  </a:schemeClr>
                </a:solidFill>
              </a:rPr>
              <a:t>12. Мэлс Мадияр (еркін күрес)</a:t>
            </a:r>
            <a:endParaRPr lang="kk-KZ" sz="2800" b="1" i="1" dirty="0">
              <a:solidFill>
                <a:schemeClr val="bg2">
                  <a:lumMod val="10000"/>
                </a:schemeClr>
              </a:solidFill>
            </a:endParaRPr>
          </a:p>
          <a:p>
            <a:endParaRPr lang="kk-KZ" sz="2800" b="1" i="1" dirty="0">
              <a:solidFill>
                <a:schemeClr val="bg2">
                  <a:lumMod val="10000"/>
                </a:schemeClr>
              </a:solidFill>
            </a:endParaRPr>
          </a:p>
          <a:p>
            <a:endParaRPr lang="kk-KZ" sz="2800" b="1" i="1" dirty="0">
              <a:solidFill>
                <a:schemeClr val="bg2">
                  <a:lumMod val="10000"/>
                </a:schemeClr>
              </a:solidFill>
            </a:endParaRPr>
          </a:p>
          <a:p>
            <a:pPr marL="45720" indent="0">
              <a:buNone/>
            </a:pPr>
            <a:endParaRPr lang="kk-KZ" sz="2800" b="1" i="1" dirty="0">
              <a:solidFill>
                <a:schemeClr val="bg2">
                  <a:lumMod val="10000"/>
                </a:schemeClr>
              </a:solidFill>
            </a:endParaRPr>
          </a:p>
          <a:p>
            <a:pPr marL="0" indent="0">
              <a:buNone/>
            </a:pPr>
            <a:endParaRPr lang="kk-KZ" sz="2800" b="1" i="1" dirty="0" smtClean="0">
              <a:solidFill>
                <a:schemeClr val="accent3">
                  <a:lumMod val="75000"/>
                </a:schemeClr>
              </a:solidFill>
            </a:endParaRPr>
          </a:p>
        </p:txBody>
      </p:sp>
    </p:spTree>
    <p:extLst>
      <p:ext uri="{BB962C8B-B14F-4D97-AF65-F5344CB8AC3E}">
        <p14:creationId xmlns:p14="http://schemas.microsoft.com/office/powerpoint/2010/main" val="234731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99247" y="692695"/>
            <a:ext cx="7745505" cy="5433467"/>
          </a:xfrm>
        </p:spPr>
        <p:txBody>
          <a:bodyPr>
            <a:normAutofit fontScale="77500" lnSpcReduction="20000"/>
          </a:bodyPr>
          <a:lstStyle/>
          <a:p>
            <a:pPr marL="0" lvl="0" indent="0" algn="ctr" eaLnBrk="0" fontAlgn="base" hangingPunct="0">
              <a:spcBef>
                <a:spcPct val="0"/>
              </a:spcBef>
              <a:spcAft>
                <a:spcPct val="0"/>
              </a:spcAft>
              <a:buNone/>
            </a:pPr>
            <a:endParaRPr lang="kk-KZ" b="1" i="1" u="sng"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800" b="1" i="1" u="sng" dirty="0" smtClean="0">
                <a:solidFill>
                  <a:srgbClr val="002060"/>
                </a:solidFill>
                <a:latin typeface="Times New Roman" pitchFamily="18" charset="0"/>
                <a:ea typeface="Calibri" pitchFamily="34" charset="0"/>
                <a:cs typeface="Times New Roman" pitchFamily="18" charset="0"/>
              </a:rPr>
              <a:t>7«Б» </a:t>
            </a:r>
            <a:r>
              <a:rPr lang="kk-KZ" sz="2800" b="1" i="1" u="sng" dirty="0">
                <a:solidFill>
                  <a:srgbClr val="002060"/>
                </a:solidFill>
                <a:latin typeface="Times New Roman" pitchFamily="18" charset="0"/>
                <a:ea typeface="Calibri" pitchFamily="34" charset="0"/>
                <a:cs typeface="Times New Roman" pitchFamily="18" charset="0"/>
              </a:rPr>
              <a:t>класс </a:t>
            </a:r>
            <a:r>
              <a:rPr lang="kk-KZ" sz="2800" b="1" i="1" u="sng" dirty="0" smtClean="0">
                <a:solidFill>
                  <a:srgbClr val="002060"/>
                </a:solidFill>
                <a:latin typeface="Times New Roman" pitchFamily="18" charset="0"/>
                <a:ea typeface="Calibri" pitchFamily="34" charset="0"/>
                <a:cs typeface="Times New Roman" pitchFamily="18" charset="0"/>
              </a:rPr>
              <a:t>  Игнатенко В.С.</a:t>
            </a:r>
            <a:endParaRPr lang="kk-KZ" sz="2800" b="1" i="1" dirty="0" smtClean="0">
              <a:solidFill>
                <a:srgbClr val="002060"/>
              </a:solidFill>
              <a:latin typeface="Times New Roman" pitchFamily="18" charset="0"/>
              <a:ea typeface="Calibri" pitchFamily="34" charset="0"/>
              <a:cs typeface="Times New Roman" pitchFamily="18" charset="0"/>
            </a:endParaRPr>
          </a:p>
          <a:p>
            <a:pPr algn="ctr" eaLnBrk="0" fontAlgn="base" hangingPunct="0">
              <a:spcBef>
                <a:spcPct val="0"/>
              </a:spcBef>
              <a:spcAft>
                <a:spcPct val="0"/>
              </a:spcAft>
            </a:pPr>
            <a:endParaRPr lang="kk-KZ" sz="2800" b="1" i="1" dirty="0">
              <a:solidFill>
                <a:srgbClr val="002060"/>
              </a:solidFill>
              <a:latin typeface="Times New Roman" pitchFamily="18" charset="0"/>
              <a:ea typeface="Calibri" pitchFamily="34" charset="0"/>
              <a:cs typeface="Times New Roman" pitchFamily="18" charset="0"/>
            </a:endParaRPr>
          </a:p>
          <a:p>
            <a:pPr algn="ct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Отличники</a:t>
            </a:r>
            <a:endParaRPr lang="kk-KZ" sz="2800" b="1" i="1" dirty="0">
              <a:solidFill>
                <a:srgbClr val="002060"/>
              </a:solidFill>
              <a:latin typeface="Times New Roman" pitchFamily="18" charset="0"/>
              <a:ea typeface="Calibri" pitchFamily="34" charset="0"/>
              <a:cs typeface="Times New Roman" pitchFamily="18" charset="0"/>
            </a:endParaRPr>
          </a:p>
          <a:p>
            <a:pPr marL="45720" indent="0" eaLnBrk="0" fontAlgn="base" hangingPunct="0">
              <a:spcBef>
                <a:spcPct val="0"/>
              </a:spcBef>
              <a:spcAft>
                <a:spcPct val="0"/>
              </a:spcAft>
              <a:buNone/>
            </a:pPr>
            <a:r>
              <a:rPr lang="kk-KZ" sz="2800" b="1" i="1" dirty="0" smtClean="0">
                <a:solidFill>
                  <a:srgbClr val="002060"/>
                </a:solidFill>
                <a:latin typeface="Times New Roman" pitchFamily="18" charset="0"/>
                <a:ea typeface="Calibri" pitchFamily="34" charset="0"/>
                <a:cs typeface="Times New Roman" pitchFamily="18" charset="0"/>
              </a:rPr>
              <a:t>1. Прядка Зоя </a:t>
            </a:r>
            <a:r>
              <a:rPr lang="kk-KZ" sz="2800" b="1" i="1" dirty="0">
                <a:solidFill>
                  <a:srgbClr val="002060"/>
                </a:solidFill>
                <a:latin typeface="Times New Roman" pitchFamily="18" charset="0"/>
                <a:ea typeface="Calibri" pitchFamily="34" charset="0"/>
                <a:cs typeface="Times New Roman" pitchFamily="18" charset="0"/>
              </a:rPr>
              <a:t>(гребля на б/к</a:t>
            </a:r>
            <a:r>
              <a:rPr lang="kk-KZ" sz="2800" b="1" i="1" dirty="0" smtClean="0">
                <a:solidFill>
                  <a:srgbClr val="002060"/>
                </a:solidFill>
                <a:latin typeface="Times New Roman" pitchFamily="18" charset="0"/>
                <a:ea typeface="Calibri" pitchFamily="34" charset="0"/>
                <a:cs typeface="Times New Roman" pitchFamily="18" charset="0"/>
              </a:rPr>
              <a:t>)</a:t>
            </a:r>
          </a:p>
          <a:p>
            <a:pPr marL="45720" indent="0" eaLnBrk="0" fontAlgn="base" hangingPunct="0">
              <a:spcBef>
                <a:spcPct val="0"/>
              </a:spcBef>
              <a:spcAft>
                <a:spcPct val="0"/>
              </a:spcAft>
              <a:buNone/>
            </a:pPr>
            <a:r>
              <a:rPr lang="kk-KZ" sz="2800" b="1" i="1" dirty="0" smtClean="0">
                <a:solidFill>
                  <a:srgbClr val="002060"/>
                </a:solidFill>
                <a:latin typeface="Times New Roman" pitchFamily="18" charset="0"/>
                <a:ea typeface="Calibri" pitchFamily="34" charset="0"/>
                <a:cs typeface="Times New Roman" pitchFamily="18" charset="0"/>
              </a:rPr>
              <a:t>2. Прядка Злата (гребля на б/к)</a:t>
            </a:r>
            <a:endParaRPr lang="kk-KZ" sz="2800" b="1" i="1" u="sng" dirty="0" smtClean="0">
              <a:solidFill>
                <a:srgbClr val="002060"/>
              </a:solidFill>
              <a:latin typeface="Times New Roman" pitchFamily="18" charset="0"/>
              <a:ea typeface="Calibri" pitchFamily="34" charset="0"/>
              <a:cs typeface="Times New Roman" pitchFamily="18" charset="0"/>
            </a:endParaRPr>
          </a:p>
          <a:p>
            <a:pPr marL="0" indent="0" eaLnBrk="0" fontAlgn="base" hangingPunct="0">
              <a:spcBef>
                <a:spcPct val="0"/>
              </a:spcBef>
              <a:spcAft>
                <a:spcPct val="0"/>
              </a:spcAft>
              <a:buNone/>
            </a:pPr>
            <a:endParaRPr lang="kk-KZ" sz="2800" b="1" i="1" dirty="0" smtClean="0">
              <a:solidFill>
                <a:srgbClr val="002060"/>
              </a:solidFill>
              <a:latin typeface="Times New Roman" pitchFamily="18" charset="0"/>
              <a:ea typeface="Calibri" pitchFamily="34" charset="0"/>
              <a:cs typeface="Times New Roman" pitchFamily="18" charset="0"/>
            </a:endParaRPr>
          </a:p>
          <a:p>
            <a:pPr marL="0" indent="0" eaLnBrk="0" fontAlgn="base" hangingPunct="0">
              <a:spcBef>
                <a:spcPct val="0"/>
              </a:spcBef>
              <a:spcAft>
                <a:spcPct val="0"/>
              </a:spcAft>
              <a:buNone/>
            </a:pPr>
            <a:endParaRPr lang="kk-KZ" sz="2800" b="1" i="1"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Ударники</a:t>
            </a:r>
          </a:p>
          <a:p>
            <a:pPr lvl="0"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1.</a:t>
            </a:r>
            <a:r>
              <a:rPr lang="ru-RU" sz="2800" b="1" i="1" dirty="0">
                <a:solidFill>
                  <a:srgbClr val="002060"/>
                </a:solidFill>
                <a:latin typeface="Times New Roman" pitchFamily="18" charset="0"/>
                <a:ea typeface="Calibri" pitchFamily="34" charset="0"/>
                <a:cs typeface="Times New Roman" pitchFamily="18" charset="0"/>
              </a:rPr>
              <a:t> Герасимов </a:t>
            </a:r>
            <a:r>
              <a:rPr lang="ru-RU" sz="2800" b="1" i="1" dirty="0" smtClean="0">
                <a:solidFill>
                  <a:srgbClr val="002060"/>
                </a:solidFill>
                <a:latin typeface="Times New Roman" pitchFamily="18" charset="0"/>
                <a:ea typeface="Calibri" pitchFamily="34" charset="0"/>
                <a:cs typeface="Times New Roman" pitchFamily="18" charset="0"/>
              </a:rPr>
              <a:t>Богдан (в/поло)</a:t>
            </a:r>
          </a:p>
          <a:p>
            <a:pPr lvl="0" eaLnBrk="0" fontAlgn="base" hangingPunct="0">
              <a:spcBef>
                <a:spcPct val="0"/>
              </a:spcBef>
              <a:spcAft>
                <a:spcPct val="0"/>
              </a:spcAft>
            </a:pPr>
            <a:r>
              <a:rPr lang="ru-RU" sz="2800" b="1" i="1" dirty="0" smtClean="0">
                <a:solidFill>
                  <a:srgbClr val="002060"/>
                </a:solidFill>
                <a:latin typeface="Times New Roman" pitchFamily="18" charset="0"/>
                <a:ea typeface="Calibri" pitchFamily="34" charset="0"/>
                <a:cs typeface="Times New Roman" pitchFamily="18" charset="0"/>
              </a:rPr>
              <a:t>2. Матвеева Валерия (с/плавание)</a:t>
            </a:r>
          </a:p>
          <a:p>
            <a:pPr lvl="0" eaLnBrk="0" fontAlgn="base" hangingPunct="0">
              <a:spcBef>
                <a:spcPct val="0"/>
              </a:spcBef>
              <a:spcAft>
                <a:spcPct val="0"/>
              </a:spcAft>
            </a:pPr>
            <a:r>
              <a:rPr lang="ru-RU" sz="2800" b="1" i="1" dirty="0" smtClean="0">
                <a:solidFill>
                  <a:srgbClr val="002060"/>
                </a:solidFill>
                <a:latin typeface="Times New Roman" pitchFamily="18" charset="0"/>
                <a:ea typeface="Calibri" pitchFamily="34" charset="0"/>
                <a:cs typeface="Times New Roman" pitchFamily="18" charset="0"/>
              </a:rPr>
              <a:t>3</a:t>
            </a:r>
            <a:r>
              <a:rPr lang="ru-RU" sz="2800" b="1" i="1" dirty="0">
                <a:solidFill>
                  <a:srgbClr val="002060"/>
                </a:solidFill>
                <a:latin typeface="Times New Roman" pitchFamily="18" charset="0"/>
                <a:ea typeface="Calibri" pitchFamily="34" charset="0"/>
                <a:cs typeface="Times New Roman" pitchFamily="18" charset="0"/>
              </a:rPr>
              <a:t>. </a:t>
            </a:r>
            <a:r>
              <a:rPr lang="ru-RU" sz="2800" b="1" i="1" dirty="0" err="1" smtClean="0">
                <a:solidFill>
                  <a:srgbClr val="002060"/>
                </a:solidFill>
                <a:latin typeface="Times New Roman" pitchFamily="18" charset="0"/>
                <a:ea typeface="Calibri" pitchFamily="34" charset="0"/>
                <a:cs typeface="Times New Roman" pitchFamily="18" charset="0"/>
              </a:rPr>
              <a:t>Миленина</a:t>
            </a:r>
            <a:r>
              <a:rPr lang="ru-RU" sz="2800" b="1" i="1" dirty="0" smtClean="0">
                <a:solidFill>
                  <a:srgbClr val="002060"/>
                </a:solidFill>
                <a:latin typeface="Times New Roman" pitchFamily="18" charset="0"/>
                <a:ea typeface="Calibri" pitchFamily="34" charset="0"/>
                <a:cs typeface="Times New Roman" pitchFamily="18" charset="0"/>
              </a:rPr>
              <a:t> Ева (плавание)</a:t>
            </a:r>
            <a:endParaRPr lang="ru-RU"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800" b="1" i="1" dirty="0">
                <a:solidFill>
                  <a:srgbClr val="002060"/>
                </a:solidFill>
                <a:latin typeface="Times New Roman" pitchFamily="18" charset="0"/>
                <a:ea typeface="Calibri" pitchFamily="34" charset="0"/>
                <a:cs typeface="Times New Roman" pitchFamily="18" charset="0"/>
              </a:rPr>
              <a:t>4. </a:t>
            </a:r>
            <a:r>
              <a:rPr lang="ru-RU" sz="2800" b="1" i="1" dirty="0" smtClean="0">
                <a:solidFill>
                  <a:srgbClr val="002060"/>
                </a:solidFill>
                <a:latin typeface="Times New Roman" pitchFamily="18" charset="0"/>
                <a:ea typeface="Calibri" pitchFamily="34" charset="0"/>
                <a:cs typeface="Times New Roman" pitchFamily="18" charset="0"/>
              </a:rPr>
              <a:t>Румянцева Диана (</a:t>
            </a:r>
            <a:r>
              <a:rPr lang="ru-RU" sz="2800" b="1" i="1" dirty="0">
                <a:solidFill>
                  <a:srgbClr val="002060"/>
                </a:solidFill>
                <a:latin typeface="Times New Roman" pitchFamily="18" charset="0"/>
                <a:ea typeface="Calibri" pitchFamily="34" charset="0"/>
                <a:cs typeface="Times New Roman" pitchFamily="18" charset="0"/>
              </a:rPr>
              <a:t>фехтование</a:t>
            </a:r>
            <a:r>
              <a:rPr lang="ru-RU" sz="2800" b="1" i="1" dirty="0" smtClean="0">
                <a:solidFill>
                  <a:srgbClr val="002060"/>
                </a:solidFill>
                <a:latin typeface="Times New Roman" pitchFamily="18" charset="0"/>
                <a:ea typeface="Calibri" pitchFamily="34" charset="0"/>
                <a:cs typeface="Times New Roman" pitchFamily="18" charset="0"/>
              </a:rPr>
              <a:t>)</a:t>
            </a:r>
            <a:endParaRPr lang="ru-RU"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800" b="1" i="1" dirty="0">
                <a:solidFill>
                  <a:srgbClr val="002060"/>
                </a:solidFill>
                <a:latin typeface="Times New Roman" pitchFamily="18" charset="0"/>
                <a:ea typeface="Calibri" pitchFamily="34" charset="0"/>
                <a:cs typeface="Times New Roman" pitchFamily="18" charset="0"/>
              </a:rPr>
              <a:t>5. </a:t>
            </a:r>
            <a:r>
              <a:rPr lang="ru-RU" sz="2800" b="1" i="1" dirty="0" smtClean="0">
                <a:solidFill>
                  <a:srgbClr val="002060"/>
                </a:solidFill>
                <a:latin typeface="Times New Roman" pitchFamily="18" charset="0"/>
                <a:ea typeface="Calibri" pitchFamily="34" charset="0"/>
                <a:cs typeface="Times New Roman" pitchFamily="18" charset="0"/>
              </a:rPr>
              <a:t>Харченко София</a:t>
            </a:r>
            <a:r>
              <a:rPr lang="ru-RU" sz="2800" b="1" i="1" dirty="0">
                <a:solidFill>
                  <a:srgbClr val="002060"/>
                </a:solidFill>
                <a:latin typeface="Times New Roman" pitchFamily="18" charset="0"/>
                <a:ea typeface="Calibri" pitchFamily="34" charset="0"/>
                <a:cs typeface="Times New Roman" pitchFamily="18" charset="0"/>
              </a:rPr>
              <a:t>(с/плавание</a:t>
            </a:r>
            <a:r>
              <a:rPr lang="ru-RU" sz="2800" b="1" i="1" dirty="0" smtClean="0">
                <a:solidFill>
                  <a:srgbClr val="002060"/>
                </a:solidFill>
                <a:latin typeface="Times New Roman" pitchFamily="18" charset="0"/>
                <a:ea typeface="Calibri" pitchFamily="34" charset="0"/>
                <a:cs typeface="Times New Roman" pitchFamily="18" charset="0"/>
              </a:rPr>
              <a:t>)</a:t>
            </a:r>
          </a:p>
          <a:p>
            <a:pPr lvl="0" eaLnBrk="0" fontAlgn="base" hangingPunct="0">
              <a:spcBef>
                <a:spcPct val="0"/>
              </a:spcBef>
              <a:spcAft>
                <a:spcPct val="0"/>
              </a:spcAft>
            </a:pPr>
            <a:r>
              <a:rPr lang="ru-RU" sz="2800" b="1" i="1" dirty="0" smtClean="0">
                <a:solidFill>
                  <a:srgbClr val="002060"/>
                </a:solidFill>
                <a:latin typeface="Times New Roman" pitchFamily="18" charset="0"/>
                <a:ea typeface="Calibri" pitchFamily="34" charset="0"/>
                <a:cs typeface="Times New Roman" pitchFamily="18" charset="0"/>
              </a:rPr>
              <a:t>6</a:t>
            </a:r>
            <a:r>
              <a:rPr lang="ru-RU" sz="2800" b="1" i="1" dirty="0">
                <a:solidFill>
                  <a:srgbClr val="002060"/>
                </a:solidFill>
                <a:latin typeface="Times New Roman" pitchFamily="18" charset="0"/>
                <a:ea typeface="Calibri" pitchFamily="34" charset="0"/>
                <a:cs typeface="Times New Roman" pitchFamily="18" charset="0"/>
              </a:rPr>
              <a:t>. </a:t>
            </a:r>
            <a:r>
              <a:rPr lang="kk-KZ" sz="2800" b="1" i="1" dirty="0" smtClean="0">
                <a:solidFill>
                  <a:srgbClr val="002060"/>
                </a:solidFill>
                <a:latin typeface="Times New Roman" pitchFamily="18" charset="0"/>
                <a:ea typeface="Calibri" pitchFamily="34" charset="0"/>
                <a:cs typeface="Times New Roman" pitchFamily="18" charset="0"/>
              </a:rPr>
              <a:t>Ратина Екатирина (фехтование)</a:t>
            </a:r>
          </a:p>
          <a:p>
            <a:pPr lvl="0"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7. Ергешов Тимур </a:t>
            </a:r>
            <a:r>
              <a:rPr lang="kk-KZ" sz="2800" b="1" i="1" dirty="0">
                <a:solidFill>
                  <a:srgbClr val="002060"/>
                </a:solidFill>
                <a:ea typeface="Calibri" pitchFamily="34" charset="0"/>
                <a:cs typeface="Times New Roman" pitchFamily="18" charset="0"/>
              </a:rPr>
              <a:t>(фехтование</a:t>
            </a:r>
            <a:r>
              <a:rPr lang="kk-KZ" sz="2800" b="1" i="1" dirty="0" smtClean="0">
                <a:solidFill>
                  <a:srgbClr val="002060"/>
                </a:solidFill>
                <a:ea typeface="Calibri" pitchFamily="34" charset="0"/>
                <a:cs typeface="Times New Roman" pitchFamily="18" charset="0"/>
              </a:rPr>
              <a:t>)</a:t>
            </a:r>
          </a:p>
          <a:p>
            <a:pPr eaLnBrk="0" fontAlgn="base" hangingPunct="0">
              <a:spcBef>
                <a:spcPct val="0"/>
              </a:spcBef>
              <a:spcAft>
                <a:spcPct val="0"/>
              </a:spcAft>
            </a:pPr>
            <a:r>
              <a:rPr lang="kk-KZ" sz="2800" b="1" i="1" dirty="0" smtClean="0">
                <a:solidFill>
                  <a:srgbClr val="002060"/>
                </a:solidFill>
                <a:ea typeface="Calibri" pitchFamily="34" charset="0"/>
                <a:cs typeface="Times New Roman" pitchFamily="18" charset="0"/>
              </a:rPr>
              <a:t>8. Мұхамбетжан Рахимжан </a:t>
            </a:r>
            <a:r>
              <a:rPr lang="ru-RU" sz="2800" b="1" i="1" dirty="0">
                <a:solidFill>
                  <a:srgbClr val="002060"/>
                </a:solidFill>
                <a:ea typeface="Calibri" pitchFamily="34" charset="0"/>
                <a:cs typeface="Times New Roman" pitchFamily="18" charset="0"/>
              </a:rPr>
              <a:t>(в/поло)</a:t>
            </a:r>
          </a:p>
          <a:p>
            <a:pPr eaLnBrk="0" fontAlgn="base" hangingPunct="0">
              <a:spcBef>
                <a:spcPct val="0"/>
              </a:spcBef>
              <a:spcAft>
                <a:spcPct val="0"/>
              </a:spcAft>
            </a:pPr>
            <a:r>
              <a:rPr lang="kk-KZ" sz="2800" b="1" i="1" dirty="0" smtClean="0">
                <a:solidFill>
                  <a:srgbClr val="002060"/>
                </a:solidFill>
                <a:ea typeface="Calibri" pitchFamily="34" charset="0"/>
                <a:cs typeface="Times New Roman" pitchFamily="18" charset="0"/>
              </a:rPr>
              <a:t>9. Уфимцев Артур </a:t>
            </a:r>
            <a:r>
              <a:rPr lang="ru-RU" sz="2800" b="1" i="1" dirty="0">
                <a:solidFill>
                  <a:srgbClr val="002060"/>
                </a:solidFill>
                <a:ea typeface="Calibri" pitchFamily="34" charset="0"/>
                <a:cs typeface="Times New Roman" pitchFamily="18" charset="0"/>
              </a:rPr>
              <a:t>(в/поло)</a:t>
            </a:r>
          </a:p>
          <a:p>
            <a:pPr lvl="0" eaLnBrk="0" fontAlgn="base" hangingPunct="0">
              <a:spcBef>
                <a:spcPct val="0"/>
              </a:spcBef>
              <a:spcAft>
                <a:spcPct val="0"/>
              </a:spcAft>
            </a:pPr>
            <a:r>
              <a:rPr lang="kk-KZ" sz="2800" b="1" i="1" dirty="0" smtClean="0">
                <a:solidFill>
                  <a:srgbClr val="002060"/>
                </a:solidFill>
                <a:ea typeface="Calibri" pitchFamily="34" charset="0"/>
                <a:cs typeface="Times New Roman" pitchFamily="18" charset="0"/>
              </a:rPr>
              <a:t>10. Сергеев Матвей (плавание)</a:t>
            </a:r>
            <a:endParaRPr lang="kk-KZ" sz="2800" b="1" i="1" dirty="0">
              <a:solidFill>
                <a:srgbClr val="002060"/>
              </a:solidFill>
              <a:ea typeface="Calibri" pitchFamily="34" charset="0"/>
              <a:cs typeface="Times New Roman" pitchFamily="18" charset="0"/>
            </a:endParaRPr>
          </a:p>
          <a:p>
            <a:pPr marL="45720" indent="0" eaLnBrk="0" fontAlgn="base" hangingPunct="0">
              <a:spcBef>
                <a:spcPct val="0"/>
              </a:spcBef>
              <a:spcAft>
                <a:spcPct val="0"/>
              </a:spcAft>
              <a:buNone/>
            </a:pPr>
            <a:endParaRPr lang="ru-RU" sz="2800" b="1" i="1" dirty="0">
              <a:solidFill>
                <a:srgbClr val="002060"/>
              </a:solidFill>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endParaRPr lang="ru-RU" sz="2800" b="1" i="1" dirty="0" smtClean="0">
              <a:solidFill>
                <a:schemeClr val="accent3">
                  <a:lumMod val="75000"/>
                </a:schemeClr>
              </a:solidFill>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endParaRPr lang="kk-KZ" sz="2800" b="1" i="1" dirty="0" smtClean="0">
              <a:solidFill>
                <a:schemeClr val="accent3">
                  <a:lumMod val="75000"/>
                </a:schemeClr>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endParaRPr lang="ru-RU" sz="2800" b="1" i="1" dirty="0">
              <a:solidFill>
                <a:schemeClr val="accent3">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7562457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8490" y="570156"/>
            <a:ext cx="7771942" cy="770612"/>
          </a:xfrm>
        </p:spPr>
        <p:txBody>
          <a:bodyPr>
            <a:normAutofit fontScale="90000"/>
          </a:bodyPr>
          <a:lstStyle/>
          <a:p>
            <a:pPr algn="ctr"/>
            <a:r>
              <a:rPr lang="kk-KZ" sz="2800" b="1" dirty="0" smtClean="0">
                <a:solidFill>
                  <a:srgbClr val="0000FF"/>
                </a:solidFill>
                <a:latin typeface="Times New Roman" pitchFamily="18" charset="0"/>
                <a:ea typeface="Calibri" pitchFamily="34" charset="0"/>
                <a:cs typeface="Times New Roman" pitchFamily="18" charset="0"/>
              </a:rPr>
              <a:t/>
            </a:r>
            <a:br>
              <a:rPr lang="kk-KZ" sz="2800" b="1" dirty="0" smtClean="0">
                <a:solidFill>
                  <a:srgbClr val="0000FF"/>
                </a:solidFill>
                <a:latin typeface="Times New Roman" pitchFamily="18" charset="0"/>
                <a:ea typeface="Calibri" pitchFamily="34" charset="0"/>
                <a:cs typeface="Times New Roman" pitchFamily="18" charset="0"/>
              </a:rPr>
            </a:br>
            <a:endParaRPr lang="ru-RU" sz="2800" dirty="0"/>
          </a:p>
        </p:txBody>
      </p:sp>
      <p:sp>
        <p:nvSpPr>
          <p:cNvPr id="3" name="Объект 2"/>
          <p:cNvSpPr>
            <a:spLocks noGrp="1"/>
          </p:cNvSpPr>
          <p:nvPr>
            <p:ph sz="quarter" idx="13"/>
          </p:nvPr>
        </p:nvSpPr>
        <p:spPr>
          <a:xfrm>
            <a:off x="323529" y="-99392"/>
            <a:ext cx="8121224" cy="6225555"/>
          </a:xfrm>
        </p:spPr>
        <p:txBody>
          <a:bodyPr>
            <a:normAutofit fontScale="77500" lnSpcReduction="20000"/>
          </a:bodyPr>
          <a:lstStyle/>
          <a:p>
            <a:pPr marL="0" indent="0" algn="ctr">
              <a:buNone/>
            </a:pPr>
            <a:endParaRPr lang="kk-KZ" sz="3300" b="1" i="1" u="sng" dirty="0" smtClean="0">
              <a:solidFill>
                <a:srgbClr val="002060"/>
              </a:solidFill>
              <a:latin typeface="Times New Roman" pitchFamily="18" charset="0"/>
              <a:ea typeface="Calibri" pitchFamily="34" charset="0"/>
              <a:cs typeface="Times New Roman" pitchFamily="18" charset="0"/>
            </a:endParaRPr>
          </a:p>
          <a:p>
            <a:pPr algn="ctr"/>
            <a:r>
              <a:rPr lang="kk-KZ" sz="3300" b="1" i="1" u="sng" dirty="0" smtClean="0">
                <a:solidFill>
                  <a:srgbClr val="002060"/>
                </a:solidFill>
                <a:latin typeface="Times New Roman" pitchFamily="18" charset="0"/>
                <a:ea typeface="Calibri" pitchFamily="34" charset="0"/>
                <a:cs typeface="Times New Roman" pitchFamily="18" charset="0"/>
              </a:rPr>
              <a:t>8 «А</a:t>
            </a:r>
            <a:r>
              <a:rPr lang="kk-KZ" sz="3300" b="1" i="1" u="sng" dirty="0">
                <a:solidFill>
                  <a:srgbClr val="002060"/>
                </a:solidFill>
                <a:latin typeface="Times New Roman" pitchFamily="18" charset="0"/>
                <a:ea typeface="Calibri" pitchFamily="34" charset="0"/>
                <a:cs typeface="Times New Roman" pitchFamily="18" charset="0"/>
              </a:rPr>
              <a:t>» </a:t>
            </a:r>
            <a:r>
              <a:rPr lang="kk-KZ" sz="3300" b="1" i="1" u="sng" dirty="0" smtClean="0">
                <a:solidFill>
                  <a:srgbClr val="002060"/>
                </a:solidFill>
                <a:latin typeface="Times New Roman" pitchFamily="18" charset="0"/>
                <a:ea typeface="Calibri" pitchFamily="34" charset="0"/>
                <a:cs typeface="Times New Roman" pitchFamily="18" charset="0"/>
              </a:rPr>
              <a:t>сынып   Аскербекова Л.А.</a:t>
            </a:r>
            <a:endParaRPr lang="kk-KZ" sz="3300" b="1" i="1" u="sng" dirty="0">
              <a:solidFill>
                <a:srgbClr val="002060"/>
              </a:solidFill>
              <a:latin typeface="Times New Roman" pitchFamily="18" charset="0"/>
              <a:ea typeface="Calibri" pitchFamily="34" charset="0"/>
              <a:cs typeface="Times New Roman" pitchFamily="18" charset="0"/>
            </a:endParaRPr>
          </a:p>
          <a:p>
            <a:pPr marL="0" indent="0">
              <a:buNone/>
            </a:pPr>
            <a:endParaRPr lang="kk-KZ" sz="3600" b="1" i="1" dirty="0">
              <a:solidFill>
                <a:srgbClr val="002060"/>
              </a:solidFill>
              <a:latin typeface="Times New Roman" pitchFamily="18" charset="0"/>
              <a:ea typeface="Calibri" pitchFamily="34" charset="0"/>
              <a:cs typeface="Times New Roman" pitchFamily="18" charset="0"/>
            </a:endParaRPr>
          </a:p>
          <a:p>
            <a:pPr algn="ctr"/>
            <a:r>
              <a:rPr lang="kk-KZ" sz="2700" b="1" i="1" dirty="0" smtClean="0">
                <a:solidFill>
                  <a:srgbClr val="002060"/>
                </a:solidFill>
                <a:latin typeface="Times New Roman" pitchFamily="18" charset="0"/>
                <a:ea typeface="Calibri" pitchFamily="34" charset="0"/>
                <a:cs typeface="Times New Roman" pitchFamily="18" charset="0"/>
              </a:rPr>
              <a:t>Үздік</a:t>
            </a:r>
          </a:p>
          <a:p>
            <a:pPr lvl="8" algn="ctr"/>
            <a:r>
              <a:rPr lang="kk-KZ" sz="1900" b="1" i="1" dirty="0" smtClean="0">
                <a:solidFill>
                  <a:srgbClr val="002060"/>
                </a:solidFill>
              </a:rPr>
              <a:t>Ағабек </a:t>
            </a:r>
            <a:r>
              <a:rPr lang="kk-KZ" sz="1900" b="1" i="1" dirty="0">
                <a:solidFill>
                  <a:srgbClr val="002060"/>
                </a:solidFill>
              </a:rPr>
              <a:t>Бақдаулет (еркін күрес</a:t>
            </a:r>
            <a:r>
              <a:rPr lang="kk-KZ" sz="1900" b="1" i="1" dirty="0" smtClean="0">
                <a:solidFill>
                  <a:srgbClr val="002060"/>
                </a:solidFill>
              </a:rPr>
              <a:t>)</a:t>
            </a:r>
          </a:p>
          <a:p>
            <a:pPr algn="ctr"/>
            <a:endParaRPr lang="kk-KZ" sz="2700" b="1" i="1" dirty="0">
              <a:solidFill>
                <a:srgbClr val="002060"/>
              </a:solidFill>
            </a:endParaRPr>
          </a:p>
          <a:p>
            <a:pPr algn="ctr"/>
            <a:r>
              <a:rPr lang="kk-KZ" sz="2700" b="1" i="1" dirty="0" smtClean="0">
                <a:solidFill>
                  <a:srgbClr val="002060"/>
                </a:solidFill>
                <a:latin typeface="Times New Roman" pitchFamily="18" charset="0"/>
                <a:ea typeface="Calibri" pitchFamily="34" charset="0"/>
                <a:cs typeface="Times New Roman" pitchFamily="18" charset="0"/>
              </a:rPr>
              <a:t>Екпінділер</a:t>
            </a:r>
            <a:endParaRPr lang="ru-RU" sz="2700" b="1" i="1" dirty="0">
              <a:solidFill>
                <a:srgbClr val="002060"/>
              </a:solidFill>
              <a:latin typeface="Times New Roman" pitchFamily="18" charset="0"/>
              <a:cs typeface="Times New Roman" pitchFamily="18" charset="0"/>
            </a:endParaRPr>
          </a:p>
          <a:p>
            <a:r>
              <a:rPr lang="kk-KZ" sz="2700" b="1" i="1" dirty="0" smtClean="0">
                <a:solidFill>
                  <a:srgbClr val="002060"/>
                </a:solidFill>
              </a:rPr>
              <a:t>1. Жумаханов Шахислам (</a:t>
            </a:r>
            <a:r>
              <a:rPr lang="kk-KZ" sz="2700" b="1" i="1" dirty="0">
                <a:solidFill>
                  <a:srgbClr val="002060"/>
                </a:solidFill>
              </a:rPr>
              <a:t>еркін күрес</a:t>
            </a:r>
            <a:r>
              <a:rPr lang="kk-KZ" sz="2700" b="1" i="1" dirty="0" smtClean="0">
                <a:solidFill>
                  <a:srgbClr val="002060"/>
                </a:solidFill>
              </a:rPr>
              <a:t>)</a:t>
            </a:r>
          </a:p>
          <a:p>
            <a:r>
              <a:rPr lang="kk-KZ" sz="2700" b="1" i="1" dirty="0" smtClean="0">
                <a:solidFill>
                  <a:srgbClr val="002060"/>
                </a:solidFill>
              </a:rPr>
              <a:t>2. Дәуренұлы Қасымжомарт (дзюдо)</a:t>
            </a:r>
            <a:endParaRPr lang="kk-KZ" sz="2700" b="1" i="1" dirty="0">
              <a:solidFill>
                <a:srgbClr val="002060"/>
              </a:solidFill>
            </a:endParaRPr>
          </a:p>
          <a:p>
            <a:r>
              <a:rPr lang="kk-KZ" sz="2800" b="1" i="1" dirty="0" smtClean="0">
                <a:solidFill>
                  <a:srgbClr val="002060"/>
                </a:solidFill>
              </a:rPr>
              <a:t>3. </a:t>
            </a:r>
            <a:r>
              <a:rPr lang="kk-KZ" sz="2800" b="1" i="1" dirty="0">
                <a:solidFill>
                  <a:srgbClr val="002060"/>
                </a:solidFill>
              </a:rPr>
              <a:t>Абдуразах </a:t>
            </a:r>
            <a:r>
              <a:rPr lang="kk-KZ" sz="2800" b="1" i="1" dirty="0" smtClean="0">
                <a:solidFill>
                  <a:srgbClr val="002060"/>
                </a:solidFill>
              </a:rPr>
              <a:t>Оралхан (еркін күрес</a:t>
            </a:r>
            <a:r>
              <a:rPr lang="kk-KZ" sz="2800" b="1" i="1" dirty="0">
                <a:solidFill>
                  <a:srgbClr val="002060"/>
                </a:solidFill>
              </a:rPr>
              <a:t>) </a:t>
            </a:r>
            <a:endParaRPr lang="kk-KZ" sz="2800" b="1" i="1" dirty="0" smtClean="0">
              <a:solidFill>
                <a:srgbClr val="002060"/>
              </a:solidFill>
            </a:endParaRPr>
          </a:p>
          <a:p>
            <a:r>
              <a:rPr lang="kk-KZ" sz="2800" b="1" i="1" dirty="0" smtClean="0">
                <a:solidFill>
                  <a:srgbClr val="002060"/>
                </a:solidFill>
              </a:rPr>
              <a:t>4. Біләл Дулат (</a:t>
            </a:r>
            <a:r>
              <a:rPr lang="kk-KZ" sz="2800" b="1" i="1" dirty="0">
                <a:solidFill>
                  <a:srgbClr val="002060"/>
                </a:solidFill>
              </a:rPr>
              <a:t>дзюдо</a:t>
            </a:r>
            <a:r>
              <a:rPr lang="kk-KZ" sz="2800" b="1" i="1" dirty="0" smtClean="0">
                <a:solidFill>
                  <a:srgbClr val="002060"/>
                </a:solidFill>
              </a:rPr>
              <a:t>)</a:t>
            </a:r>
            <a:endParaRPr lang="kk-KZ" sz="2800" b="1" i="1" dirty="0">
              <a:solidFill>
                <a:srgbClr val="002060"/>
              </a:solidFill>
            </a:endParaRPr>
          </a:p>
          <a:p>
            <a:r>
              <a:rPr lang="kk-KZ" sz="2800" b="1" i="1" dirty="0" smtClean="0">
                <a:solidFill>
                  <a:srgbClr val="002060"/>
                </a:solidFill>
              </a:rPr>
              <a:t>5. Нурбекен Әділжан (дзюдо)</a:t>
            </a:r>
          </a:p>
          <a:p>
            <a:r>
              <a:rPr lang="kk-KZ" sz="2800" b="1" i="1" dirty="0" smtClean="0">
                <a:solidFill>
                  <a:srgbClr val="002060"/>
                </a:solidFill>
              </a:rPr>
              <a:t>6. </a:t>
            </a:r>
            <a:r>
              <a:rPr lang="kk-KZ" sz="2800" b="1" i="1" dirty="0">
                <a:solidFill>
                  <a:srgbClr val="002060"/>
                </a:solidFill>
              </a:rPr>
              <a:t>Орынбек Ақбота </a:t>
            </a:r>
            <a:r>
              <a:rPr lang="kk-KZ" sz="2800" b="1" i="1" dirty="0" smtClean="0">
                <a:solidFill>
                  <a:srgbClr val="002060"/>
                </a:solidFill>
              </a:rPr>
              <a:t>(семсерлесу)</a:t>
            </a:r>
          </a:p>
          <a:p>
            <a:r>
              <a:rPr lang="kk-KZ" sz="2800" b="1" i="1" dirty="0" smtClean="0">
                <a:solidFill>
                  <a:srgbClr val="002060"/>
                </a:solidFill>
              </a:rPr>
              <a:t>7.Аркенжан Амина</a:t>
            </a:r>
            <a:r>
              <a:rPr lang="kk-KZ" sz="2800" b="1" i="1" dirty="0">
                <a:solidFill>
                  <a:srgbClr val="002060"/>
                </a:solidFill>
              </a:rPr>
              <a:t>(семсерлесу</a:t>
            </a:r>
            <a:r>
              <a:rPr lang="kk-KZ" sz="2800" b="1" i="1" dirty="0" smtClean="0">
                <a:solidFill>
                  <a:srgbClr val="002060"/>
                </a:solidFill>
              </a:rPr>
              <a:t>)</a:t>
            </a:r>
          </a:p>
          <a:p>
            <a:r>
              <a:rPr lang="kk-KZ" sz="2800" b="1" i="1" dirty="0">
                <a:solidFill>
                  <a:srgbClr val="002060"/>
                </a:solidFill>
              </a:rPr>
              <a:t>8.Бақтыбай Бинур(дзюдо</a:t>
            </a:r>
            <a:r>
              <a:rPr lang="kk-KZ" sz="2800" b="1" i="1" dirty="0" smtClean="0">
                <a:solidFill>
                  <a:srgbClr val="002060"/>
                </a:solidFill>
              </a:rPr>
              <a:t>)</a:t>
            </a:r>
          </a:p>
          <a:p>
            <a:r>
              <a:rPr lang="kk-KZ" sz="2800" b="1" i="1" dirty="0" smtClean="0">
                <a:solidFill>
                  <a:srgbClr val="002060"/>
                </a:solidFill>
              </a:rPr>
              <a:t>9.Қазбай Нұрасыл(еркін күрес)</a:t>
            </a:r>
            <a:endParaRPr lang="kk-KZ" sz="2800" b="1" i="1" dirty="0">
              <a:solidFill>
                <a:srgbClr val="002060"/>
              </a:solidFill>
            </a:endParaRPr>
          </a:p>
          <a:p>
            <a:endParaRPr lang="kk-KZ" sz="2800" b="1" i="1" dirty="0">
              <a:solidFill>
                <a:srgbClr val="002060"/>
              </a:solidFill>
            </a:endParaRPr>
          </a:p>
          <a:p>
            <a:endParaRPr lang="kk-KZ" sz="2800" b="1" i="1" dirty="0" smtClean="0">
              <a:solidFill>
                <a:srgbClr val="002060"/>
              </a:solidFill>
            </a:endParaRPr>
          </a:p>
          <a:p>
            <a:endParaRPr lang="kk-KZ" sz="2800" b="1" i="1" dirty="0" smtClean="0">
              <a:solidFill>
                <a:schemeClr val="accent3">
                  <a:lumMod val="75000"/>
                </a:schemeClr>
              </a:solidFill>
            </a:endParaRPr>
          </a:p>
        </p:txBody>
      </p:sp>
    </p:spTree>
    <p:extLst>
      <p:ext uri="{BB962C8B-B14F-4D97-AF65-F5344CB8AC3E}">
        <p14:creationId xmlns:p14="http://schemas.microsoft.com/office/powerpoint/2010/main" val="234731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9" y="620688"/>
            <a:ext cx="8121224" cy="5832648"/>
          </a:xfrm>
        </p:spPr>
        <p:txBody>
          <a:bodyPr>
            <a:normAutofit fontScale="70000" lnSpcReduction="20000"/>
          </a:bodyPr>
          <a:lstStyle/>
          <a:p>
            <a:pPr algn="ctr"/>
            <a:endParaRPr lang="kk-KZ" b="1" i="1" u="sng" dirty="0" smtClean="0">
              <a:solidFill>
                <a:schemeClr val="accent3">
                  <a:lumMod val="75000"/>
                </a:schemeClr>
              </a:solidFill>
              <a:latin typeface="Times New Roman" pitchFamily="18" charset="0"/>
              <a:ea typeface="Calibri" pitchFamily="34" charset="0"/>
              <a:cs typeface="Times New Roman" pitchFamily="18" charset="0"/>
            </a:endParaRPr>
          </a:p>
          <a:p>
            <a:pPr algn="ctr"/>
            <a:endParaRPr lang="kk-KZ" sz="3300" b="1" i="1" u="sng" dirty="0" smtClean="0">
              <a:solidFill>
                <a:srgbClr val="002060"/>
              </a:solidFill>
              <a:latin typeface="Times New Roman" pitchFamily="18" charset="0"/>
              <a:ea typeface="Calibri" pitchFamily="34" charset="0"/>
              <a:cs typeface="Times New Roman" pitchFamily="18" charset="0"/>
            </a:endParaRPr>
          </a:p>
          <a:p>
            <a:pPr algn="ctr"/>
            <a:r>
              <a:rPr lang="kk-KZ" sz="3300" b="1" i="1" u="sng" dirty="0" smtClean="0">
                <a:solidFill>
                  <a:srgbClr val="002060"/>
                </a:solidFill>
                <a:latin typeface="Times New Roman" pitchFamily="18" charset="0"/>
                <a:ea typeface="Calibri" pitchFamily="34" charset="0"/>
                <a:cs typeface="Times New Roman" pitchFamily="18" charset="0"/>
              </a:rPr>
              <a:t>8 «Ә» сынып   Төлбасы А.Қ.</a:t>
            </a:r>
            <a:endParaRPr lang="kk-KZ" sz="3300" b="1" i="1" u="sng" dirty="0">
              <a:solidFill>
                <a:srgbClr val="002060"/>
              </a:solidFill>
              <a:latin typeface="Times New Roman" pitchFamily="18" charset="0"/>
              <a:ea typeface="Calibri" pitchFamily="34" charset="0"/>
              <a:cs typeface="Times New Roman" pitchFamily="18" charset="0"/>
            </a:endParaRPr>
          </a:p>
          <a:p>
            <a:pPr marL="0" indent="0">
              <a:buNone/>
            </a:pPr>
            <a:endParaRPr lang="kk-KZ" sz="3600" b="1" i="1" dirty="0">
              <a:solidFill>
                <a:srgbClr val="002060"/>
              </a:solidFill>
              <a:latin typeface="Times New Roman" pitchFamily="18" charset="0"/>
              <a:ea typeface="Calibri" pitchFamily="34" charset="0"/>
              <a:cs typeface="Times New Roman" pitchFamily="18" charset="0"/>
            </a:endParaRPr>
          </a:p>
          <a:p>
            <a:pPr algn="ctr"/>
            <a:r>
              <a:rPr lang="kk-KZ" sz="2800" b="1" i="1" dirty="0" smtClean="0">
                <a:solidFill>
                  <a:srgbClr val="002060"/>
                </a:solidFill>
                <a:latin typeface="Times New Roman" pitchFamily="18" charset="0"/>
                <a:ea typeface="Calibri" pitchFamily="34" charset="0"/>
                <a:cs typeface="Times New Roman" pitchFamily="18" charset="0"/>
              </a:rPr>
              <a:t>Үздіктер</a:t>
            </a:r>
          </a:p>
          <a:p>
            <a:pPr marL="457200" indent="-457200"/>
            <a:r>
              <a:rPr lang="kk-KZ" sz="2800" b="1" i="1" dirty="0" smtClean="0">
                <a:solidFill>
                  <a:srgbClr val="002060"/>
                </a:solidFill>
              </a:rPr>
              <a:t>1. Әбжал Дияс (таэквондо)</a:t>
            </a:r>
          </a:p>
          <a:p>
            <a:pPr marL="457200" indent="-457200"/>
            <a:r>
              <a:rPr lang="kk-KZ" sz="2800" b="1" i="1" dirty="0" smtClean="0">
                <a:solidFill>
                  <a:srgbClr val="002060"/>
                </a:solidFill>
              </a:rPr>
              <a:t>2. Жасұланұлы Тимур (бокс)</a:t>
            </a:r>
          </a:p>
          <a:p>
            <a:pPr marL="0" indent="0" algn="ctr">
              <a:buNone/>
            </a:pPr>
            <a:endParaRPr lang="kk-KZ" sz="2800" b="1" i="1" dirty="0">
              <a:solidFill>
                <a:srgbClr val="002060"/>
              </a:solidFill>
            </a:endParaRPr>
          </a:p>
          <a:p>
            <a:pPr algn="ctr"/>
            <a:r>
              <a:rPr lang="kk-KZ" sz="2800" b="1" i="1" dirty="0" smtClean="0">
                <a:solidFill>
                  <a:srgbClr val="002060"/>
                </a:solidFill>
                <a:latin typeface="Times New Roman" pitchFamily="18" charset="0"/>
                <a:ea typeface="Calibri" pitchFamily="34" charset="0"/>
                <a:cs typeface="Times New Roman" pitchFamily="18" charset="0"/>
              </a:rPr>
              <a:t>Екпінділер</a:t>
            </a:r>
            <a:endParaRPr lang="ru-RU" sz="2800" b="1" i="1" dirty="0">
              <a:solidFill>
                <a:srgbClr val="002060"/>
              </a:solidFill>
              <a:latin typeface="Times New Roman" pitchFamily="18" charset="0"/>
              <a:cs typeface="Times New Roman" pitchFamily="18" charset="0"/>
            </a:endParaRPr>
          </a:p>
          <a:p>
            <a:pPr lvl="0">
              <a:buClr>
                <a:srgbClr val="1AB39F">
                  <a:lumMod val="75000"/>
                </a:srgbClr>
              </a:buClr>
            </a:pPr>
            <a:r>
              <a:rPr lang="ru-RU" sz="2800" b="1" i="1" dirty="0" smtClean="0">
                <a:solidFill>
                  <a:srgbClr val="002060"/>
                </a:solidFill>
              </a:rPr>
              <a:t>1. </a:t>
            </a:r>
            <a:r>
              <a:rPr lang="ru-RU" sz="2800" b="1" i="1" dirty="0" err="1">
                <a:solidFill>
                  <a:srgbClr val="002060"/>
                </a:solidFill>
              </a:rPr>
              <a:t>Бейбитбек</a:t>
            </a:r>
            <a:r>
              <a:rPr lang="ru-RU" sz="2800" b="1" i="1" dirty="0">
                <a:solidFill>
                  <a:srgbClr val="002060"/>
                </a:solidFill>
              </a:rPr>
              <a:t> </a:t>
            </a:r>
            <a:r>
              <a:rPr lang="ru-RU" sz="2800" b="1" i="1" dirty="0" err="1" smtClean="0">
                <a:solidFill>
                  <a:srgbClr val="002060"/>
                </a:solidFill>
              </a:rPr>
              <a:t>Аділет</a:t>
            </a:r>
            <a:r>
              <a:rPr lang="ru-RU" sz="2800" b="1" i="1" dirty="0" smtClean="0">
                <a:solidFill>
                  <a:srgbClr val="002060"/>
                </a:solidFill>
              </a:rPr>
              <a:t> </a:t>
            </a:r>
            <a:r>
              <a:rPr lang="kk-KZ" sz="2900" b="1" i="1" dirty="0">
                <a:solidFill>
                  <a:srgbClr val="002060"/>
                </a:solidFill>
              </a:rPr>
              <a:t>(еркін күрес</a:t>
            </a:r>
            <a:r>
              <a:rPr lang="kk-KZ" sz="2900" b="1" i="1" dirty="0" smtClean="0">
                <a:solidFill>
                  <a:srgbClr val="002060"/>
                </a:solidFill>
              </a:rPr>
              <a:t>)</a:t>
            </a:r>
            <a:endParaRPr lang="ru-RU" sz="2800" b="1" i="1" dirty="0">
              <a:solidFill>
                <a:srgbClr val="002060"/>
              </a:solidFill>
            </a:endParaRPr>
          </a:p>
          <a:p>
            <a:r>
              <a:rPr lang="ru-RU" sz="2800" b="1" i="1" dirty="0" smtClean="0">
                <a:solidFill>
                  <a:srgbClr val="002060"/>
                </a:solidFill>
              </a:rPr>
              <a:t>2. </a:t>
            </a:r>
            <a:r>
              <a:rPr lang="ru-RU" sz="2800" b="1" i="1" dirty="0" err="1" smtClean="0">
                <a:solidFill>
                  <a:srgbClr val="002060"/>
                </a:solidFill>
              </a:rPr>
              <a:t>Көпжасар</a:t>
            </a:r>
            <a:r>
              <a:rPr lang="ru-RU" sz="2800" b="1" i="1" dirty="0" smtClean="0">
                <a:solidFill>
                  <a:srgbClr val="002060"/>
                </a:solidFill>
              </a:rPr>
              <a:t> </a:t>
            </a:r>
            <a:r>
              <a:rPr lang="ru-RU" sz="2800" b="1" i="1" dirty="0" err="1" smtClean="0">
                <a:solidFill>
                  <a:srgbClr val="002060"/>
                </a:solidFill>
              </a:rPr>
              <a:t>Ақназар</a:t>
            </a:r>
            <a:r>
              <a:rPr lang="ru-RU" sz="2800" b="1" i="1" dirty="0" smtClean="0">
                <a:solidFill>
                  <a:srgbClr val="002060"/>
                </a:solidFill>
              </a:rPr>
              <a:t> </a:t>
            </a:r>
            <a:r>
              <a:rPr lang="kk-KZ" sz="2800" b="1" i="1" dirty="0">
                <a:solidFill>
                  <a:srgbClr val="002060"/>
                </a:solidFill>
              </a:rPr>
              <a:t>(еркін күрес</a:t>
            </a:r>
            <a:r>
              <a:rPr lang="kk-KZ" sz="2800" b="1" i="1" dirty="0" smtClean="0">
                <a:solidFill>
                  <a:srgbClr val="002060"/>
                </a:solidFill>
              </a:rPr>
              <a:t>)</a:t>
            </a:r>
            <a:endParaRPr lang="ru-RU" sz="2800" b="1" i="1" dirty="0">
              <a:solidFill>
                <a:srgbClr val="002060"/>
              </a:solidFill>
            </a:endParaRPr>
          </a:p>
          <a:p>
            <a:r>
              <a:rPr lang="ru-RU" sz="2800" b="1" i="1" dirty="0" smtClean="0">
                <a:solidFill>
                  <a:srgbClr val="002060"/>
                </a:solidFill>
              </a:rPr>
              <a:t>3. </a:t>
            </a:r>
            <a:r>
              <a:rPr lang="ru-RU" sz="2800" b="1" i="1" dirty="0" err="1" smtClean="0">
                <a:solidFill>
                  <a:srgbClr val="002060"/>
                </a:solidFill>
              </a:rPr>
              <a:t>Садық</a:t>
            </a:r>
            <a:r>
              <a:rPr lang="ru-RU" sz="2800" b="1" i="1" dirty="0" smtClean="0">
                <a:solidFill>
                  <a:srgbClr val="002060"/>
                </a:solidFill>
              </a:rPr>
              <a:t> </a:t>
            </a:r>
            <a:r>
              <a:rPr lang="ru-RU" sz="2800" b="1" i="1" dirty="0" err="1" smtClean="0">
                <a:solidFill>
                  <a:srgbClr val="002060"/>
                </a:solidFill>
              </a:rPr>
              <a:t>Бағжан</a:t>
            </a:r>
            <a:r>
              <a:rPr lang="ru-RU" sz="2800" b="1" i="1" dirty="0" smtClean="0">
                <a:solidFill>
                  <a:srgbClr val="002060"/>
                </a:solidFill>
              </a:rPr>
              <a:t> </a:t>
            </a:r>
            <a:r>
              <a:rPr lang="kk-KZ" sz="2800" b="1" i="1" dirty="0">
                <a:solidFill>
                  <a:srgbClr val="002060"/>
                </a:solidFill>
              </a:rPr>
              <a:t>(еркін күрес</a:t>
            </a:r>
            <a:r>
              <a:rPr lang="kk-KZ" sz="2800" b="1" i="1" dirty="0" smtClean="0">
                <a:solidFill>
                  <a:srgbClr val="002060"/>
                </a:solidFill>
              </a:rPr>
              <a:t>)</a:t>
            </a:r>
            <a:endParaRPr lang="ru-RU" sz="2800" b="1" i="1" dirty="0">
              <a:solidFill>
                <a:srgbClr val="002060"/>
              </a:solidFill>
            </a:endParaRPr>
          </a:p>
          <a:p>
            <a:r>
              <a:rPr lang="ru-RU" sz="2800" b="1" i="1" dirty="0" smtClean="0">
                <a:solidFill>
                  <a:srgbClr val="002060"/>
                </a:solidFill>
              </a:rPr>
              <a:t>4. </a:t>
            </a:r>
            <a:r>
              <a:rPr lang="ru-RU" sz="2800" b="1" i="1" dirty="0" err="1" smtClean="0">
                <a:solidFill>
                  <a:srgbClr val="002060"/>
                </a:solidFill>
              </a:rPr>
              <a:t>Турсынбай</a:t>
            </a:r>
            <a:r>
              <a:rPr lang="ru-RU" sz="2800" b="1" i="1" dirty="0" smtClean="0">
                <a:solidFill>
                  <a:srgbClr val="002060"/>
                </a:solidFill>
              </a:rPr>
              <a:t> </a:t>
            </a:r>
            <a:r>
              <a:rPr lang="ru-RU" sz="2800" b="1" i="1" dirty="0" err="1" smtClean="0">
                <a:solidFill>
                  <a:srgbClr val="002060"/>
                </a:solidFill>
              </a:rPr>
              <a:t>Даулет</a:t>
            </a:r>
            <a:r>
              <a:rPr lang="ru-RU" sz="2800" b="1" i="1" dirty="0" smtClean="0">
                <a:solidFill>
                  <a:srgbClr val="002060"/>
                </a:solidFill>
              </a:rPr>
              <a:t> </a:t>
            </a:r>
            <a:r>
              <a:rPr lang="kk-KZ" sz="2800" b="1" i="1" dirty="0" smtClean="0">
                <a:solidFill>
                  <a:srgbClr val="002060"/>
                </a:solidFill>
              </a:rPr>
              <a:t>(еркін күрес)</a:t>
            </a:r>
          </a:p>
          <a:p>
            <a:r>
              <a:rPr lang="ru-RU" sz="2800" b="1" i="1" dirty="0">
                <a:solidFill>
                  <a:srgbClr val="002060"/>
                </a:solidFill>
              </a:rPr>
              <a:t>5</a:t>
            </a:r>
            <a:r>
              <a:rPr lang="ru-RU" sz="2800" b="1" i="1" dirty="0" smtClean="0">
                <a:solidFill>
                  <a:srgbClr val="002060"/>
                </a:solidFill>
              </a:rPr>
              <a:t>. </a:t>
            </a:r>
            <a:r>
              <a:rPr lang="kk-KZ" sz="2800" b="1" i="1" dirty="0" smtClean="0">
                <a:solidFill>
                  <a:srgbClr val="002060"/>
                </a:solidFill>
              </a:rPr>
              <a:t>Юсупова </a:t>
            </a:r>
            <a:r>
              <a:rPr lang="kk-KZ" sz="2800" b="1" i="1" dirty="0">
                <a:solidFill>
                  <a:srgbClr val="002060"/>
                </a:solidFill>
              </a:rPr>
              <a:t>Гаухар (таэквондо</a:t>
            </a:r>
            <a:r>
              <a:rPr lang="kk-KZ" sz="2800" b="1" i="1" dirty="0" smtClean="0">
                <a:solidFill>
                  <a:srgbClr val="002060"/>
                </a:solidFill>
              </a:rPr>
              <a:t>)</a:t>
            </a:r>
          </a:p>
          <a:p>
            <a:r>
              <a:rPr lang="kk-KZ" sz="2800" b="1" i="1" dirty="0" smtClean="0">
                <a:solidFill>
                  <a:srgbClr val="002060"/>
                </a:solidFill>
              </a:rPr>
              <a:t>6. Ержан Бейбарыс (еркін күрес)</a:t>
            </a:r>
          </a:p>
          <a:p>
            <a:r>
              <a:rPr lang="kk-KZ" sz="2800" b="1" i="1" dirty="0" smtClean="0">
                <a:solidFill>
                  <a:srgbClr val="002060"/>
                </a:solidFill>
              </a:rPr>
              <a:t>7. Қалибай Абылайхан (еркін күрес)</a:t>
            </a:r>
            <a:endParaRPr lang="kk-KZ" sz="2800" b="1" i="1" dirty="0" smtClean="0">
              <a:solidFill>
                <a:schemeClr val="accent3">
                  <a:lumMod val="75000"/>
                </a:schemeClr>
              </a:solidFill>
            </a:endParaRPr>
          </a:p>
          <a:p>
            <a:endParaRPr lang="kk-KZ" sz="2800" b="1" i="1" dirty="0" smtClean="0">
              <a:solidFill>
                <a:schemeClr val="accent3">
                  <a:lumMod val="75000"/>
                </a:schemeClr>
              </a:solidFill>
            </a:endParaRPr>
          </a:p>
        </p:txBody>
      </p:sp>
    </p:spTree>
    <p:extLst>
      <p:ext uri="{BB962C8B-B14F-4D97-AF65-F5344CB8AC3E}">
        <p14:creationId xmlns:p14="http://schemas.microsoft.com/office/powerpoint/2010/main" val="1276169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99247" y="476672"/>
            <a:ext cx="7905201" cy="6048671"/>
          </a:xfrm>
        </p:spPr>
        <p:txBody>
          <a:bodyPr>
            <a:normAutofit fontScale="85000" lnSpcReduction="20000"/>
          </a:bodyPr>
          <a:lstStyle/>
          <a:p>
            <a:pPr marL="0" lvl="0" indent="0" algn="ctr" eaLnBrk="0" fontAlgn="base" hangingPunct="0">
              <a:spcBef>
                <a:spcPct val="0"/>
              </a:spcBef>
              <a:spcAft>
                <a:spcPct val="0"/>
              </a:spcAft>
              <a:buNone/>
            </a:pPr>
            <a:endParaRPr lang="kk-KZ" b="1" i="1" u="sng"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800" b="1" i="1" u="sng" dirty="0" smtClean="0">
                <a:solidFill>
                  <a:srgbClr val="002060"/>
                </a:solidFill>
                <a:latin typeface="Times New Roman" pitchFamily="18" charset="0"/>
                <a:ea typeface="Calibri" pitchFamily="34" charset="0"/>
                <a:cs typeface="Times New Roman" pitchFamily="18" charset="0"/>
              </a:rPr>
              <a:t>8 «</a:t>
            </a:r>
            <a:r>
              <a:rPr lang="kk-KZ" sz="2800" b="1" i="1" u="sng" dirty="0">
                <a:solidFill>
                  <a:srgbClr val="002060"/>
                </a:solidFill>
                <a:latin typeface="Times New Roman" pitchFamily="18" charset="0"/>
                <a:ea typeface="Calibri" pitchFamily="34" charset="0"/>
                <a:cs typeface="Times New Roman" pitchFamily="18" charset="0"/>
              </a:rPr>
              <a:t>Б</a:t>
            </a:r>
            <a:r>
              <a:rPr lang="kk-KZ" sz="2800" b="1" i="1" u="sng" dirty="0" smtClean="0">
                <a:solidFill>
                  <a:srgbClr val="002060"/>
                </a:solidFill>
                <a:latin typeface="Times New Roman" pitchFamily="18" charset="0"/>
                <a:ea typeface="Calibri" pitchFamily="34" charset="0"/>
                <a:cs typeface="Times New Roman" pitchFamily="18" charset="0"/>
              </a:rPr>
              <a:t>» </a:t>
            </a:r>
            <a:r>
              <a:rPr lang="kk-KZ" sz="2800" b="1" i="1" u="sng" dirty="0">
                <a:solidFill>
                  <a:srgbClr val="002060"/>
                </a:solidFill>
                <a:latin typeface="Times New Roman" pitchFamily="18" charset="0"/>
                <a:ea typeface="Calibri" pitchFamily="34" charset="0"/>
                <a:cs typeface="Times New Roman" pitchFamily="18" charset="0"/>
              </a:rPr>
              <a:t>класс    </a:t>
            </a:r>
            <a:r>
              <a:rPr lang="kk-KZ" sz="2800" b="1" i="1" u="sng" dirty="0" smtClean="0">
                <a:solidFill>
                  <a:srgbClr val="002060"/>
                </a:solidFill>
                <a:latin typeface="Times New Roman" pitchFamily="18" charset="0"/>
                <a:ea typeface="Calibri" pitchFamily="34" charset="0"/>
                <a:cs typeface="Times New Roman" pitchFamily="18" charset="0"/>
              </a:rPr>
              <a:t>Абикеев К.Ж.</a:t>
            </a:r>
            <a:endParaRPr lang="kk-KZ" sz="2800" b="1" i="1" dirty="0" smtClean="0">
              <a:solidFill>
                <a:srgbClr val="002060"/>
              </a:solidFill>
              <a:latin typeface="Times New Roman" pitchFamily="18" charset="0"/>
              <a:ea typeface="Calibri" pitchFamily="34" charset="0"/>
              <a:cs typeface="Times New Roman" pitchFamily="18" charset="0"/>
            </a:endParaRPr>
          </a:p>
          <a:p>
            <a:pPr marL="0" indent="0" algn="ctr" eaLnBrk="0" fontAlgn="base" hangingPunct="0">
              <a:spcBef>
                <a:spcPct val="0"/>
              </a:spcBef>
              <a:spcAft>
                <a:spcPct val="0"/>
              </a:spcAft>
              <a:buNone/>
            </a:pPr>
            <a:endParaRPr lang="kk-KZ" sz="2800" b="1" i="1" u="sng" dirty="0" smtClean="0">
              <a:solidFill>
                <a:srgbClr val="002060"/>
              </a:solidFill>
              <a:latin typeface="Times New Roman" pitchFamily="18" charset="0"/>
              <a:ea typeface="Calibri" pitchFamily="34" charset="0"/>
              <a:cs typeface="Times New Roman" pitchFamily="18" charset="0"/>
            </a:endParaRPr>
          </a:p>
          <a:p>
            <a:pPr algn="ct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Отличники</a:t>
            </a:r>
            <a:endParaRPr lang="kk-KZ" sz="2800" b="1" i="1" dirty="0">
              <a:solidFill>
                <a:srgbClr val="002060"/>
              </a:solidFill>
              <a:latin typeface="Times New Roman" pitchFamily="18" charset="0"/>
              <a:ea typeface="Calibri" pitchFamily="34" charset="0"/>
              <a:cs typeface="Times New Roman" pitchFamily="18" charset="0"/>
            </a:endParaRPr>
          </a:p>
          <a:p>
            <a:pPr marL="0" lvl="0" indent="0" algn="ctr" eaLnBrk="0" fontAlgn="base" hangingPunct="0">
              <a:spcBef>
                <a:spcPct val="0"/>
              </a:spcBef>
              <a:spcAft>
                <a:spcPct val="0"/>
              </a:spcAft>
              <a:buNone/>
            </a:pPr>
            <a:r>
              <a:rPr lang="ru-RU" sz="2800" b="1" i="1" dirty="0">
                <a:solidFill>
                  <a:srgbClr val="002060"/>
                </a:solidFill>
                <a:latin typeface="Times New Roman" pitchFamily="18" charset="0"/>
                <a:ea typeface="Calibri" pitchFamily="34" charset="0"/>
                <a:cs typeface="Times New Roman" pitchFamily="18" charset="0"/>
              </a:rPr>
              <a:t>Яковлева София (фехтование</a:t>
            </a:r>
            <a:r>
              <a:rPr lang="ru-RU" sz="2800" b="1" i="1" dirty="0" smtClean="0">
                <a:solidFill>
                  <a:srgbClr val="002060"/>
                </a:solidFill>
                <a:latin typeface="Times New Roman" pitchFamily="18" charset="0"/>
                <a:ea typeface="Calibri" pitchFamily="34" charset="0"/>
                <a:cs typeface="Times New Roman" pitchFamily="18" charset="0"/>
              </a:rPr>
              <a:t>)</a:t>
            </a:r>
            <a:r>
              <a:rPr lang="kk-KZ" sz="2800" b="1" i="1" dirty="0">
                <a:solidFill>
                  <a:srgbClr val="002060"/>
                </a:solidFill>
                <a:ea typeface="Calibri" pitchFamily="34" charset="0"/>
                <a:cs typeface="Times New Roman" pitchFamily="18" charset="0"/>
              </a:rPr>
              <a:t> </a:t>
            </a:r>
            <a:endParaRPr lang="kk-KZ" sz="2800" b="1" i="1" dirty="0" smtClean="0">
              <a:solidFill>
                <a:srgbClr val="002060"/>
              </a:solidFill>
              <a:ea typeface="Calibri" pitchFamily="34" charset="0"/>
              <a:cs typeface="Times New Roman" pitchFamily="18" charset="0"/>
            </a:endParaRPr>
          </a:p>
          <a:p>
            <a:pPr marL="0" lvl="0" indent="0" algn="ctr" eaLnBrk="0" fontAlgn="base" hangingPunct="0">
              <a:spcBef>
                <a:spcPct val="0"/>
              </a:spcBef>
              <a:spcAft>
                <a:spcPct val="0"/>
              </a:spcAft>
              <a:buNone/>
            </a:pPr>
            <a:r>
              <a:rPr lang="kk-KZ" sz="2800" b="1" i="1" dirty="0" smtClean="0">
                <a:solidFill>
                  <a:srgbClr val="002060"/>
                </a:solidFill>
                <a:ea typeface="Calibri" pitchFamily="34" charset="0"/>
                <a:cs typeface="Times New Roman" pitchFamily="18" charset="0"/>
              </a:rPr>
              <a:t>Бегман </a:t>
            </a:r>
            <a:r>
              <a:rPr lang="kk-KZ" sz="2800" b="1" i="1" dirty="0">
                <a:solidFill>
                  <a:srgbClr val="002060"/>
                </a:solidFill>
                <a:ea typeface="Calibri" pitchFamily="34" charset="0"/>
                <a:cs typeface="Times New Roman" pitchFamily="18" charset="0"/>
              </a:rPr>
              <a:t>Леонард (плавание)</a:t>
            </a:r>
          </a:p>
          <a:p>
            <a:pPr marL="0" indent="0" eaLnBrk="0" fontAlgn="base" hangingPunct="0">
              <a:spcBef>
                <a:spcPct val="0"/>
              </a:spcBef>
              <a:spcAft>
                <a:spcPct val="0"/>
              </a:spcAft>
              <a:buNone/>
            </a:pPr>
            <a:endParaRPr lang="kk-KZ" sz="2800" b="1" i="1"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Ударники</a:t>
            </a:r>
          </a:p>
          <a:p>
            <a:pPr marL="45720" lvl="0" indent="0" algn="ctr" eaLnBrk="0" fontAlgn="base" hangingPunct="0">
              <a:spcBef>
                <a:spcPct val="0"/>
              </a:spcBef>
              <a:spcAft>
                <a:spcPct val="0"/>
              </a:spcAft>
              <a:buNone/>
            </a:pPr>
            <a:endParaRPr lang="kk-KZ" sz="2800"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1. Алтынбекова </a:t>
            </a:r>
            <a:r>
              <a:rPr lang="kk-KZ" sz="2800" b="1" i="1" dirty="0">
                <a:solidFill>
                  <a:srgbClr val="002060"/>
                </a:solidFill>
                <a:ea typeface="Calibri" pitchFamily="34" charset="0"/>
                <a:cs typeface="Times New Roman" pitchFamily="18" charset="0"/>
              </a:rPr>
              <a:t>Карина (плавание</a:t>
            </a:r>
            <a:r>
              <a:rPr lang="kk-KZ" sz="2800" b="1" i="1" dirty="0" smtClean="0">
                <a:solidFill>
                  <a:srgbClr val="002060"/>
                </a:solidFill>
                <a:ea typeface="Calibri" pitchFamily="34" charset="0"/>
                <a:cs typeface="Times New Roman" pitchFamily="18" charset="0"/>
              </a:rPr>
              <a:t>)</a:t>
            </a:r>
            <a:endParaRPr lang="kk-KZ" sz="2800" b="1" i="1" dirty="0" smtClean="0">
              <a:solidFill>
                <a:srgbClr val="00206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2. Болдырев Сергей (плавание)</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3. И</a:t>
            </a:r>
            <a:r>
              <a:rPr lang="ru-RU" sz="2800" b="1" i="1" dirty="0" err="1" smtClean="0">
                <a:solidFill>
                  <a:srgbClr val="002060"/>
                </a:solidFill>
                <a:latin typeface="Times New Roman" pitchFamily="18" charset="0"/>
                <a:ea typeface="Calibri" pitchFamily="34" charset="0"/>
                <a:cs typeface="Times New Roman" pitchFamily="18" charset="0"/>
              </a:rPr>
              <a:t>схакова</a:t>
            </a:r>
            <a:r>
              <a:rPr lang="ru-RU" sz="2800" b="1" i="1" dirty="0" smtClean="0">
                <a:solidFill>
                  <a:srgbClr val="002060"/>
                </a:solidFill>
                <a:latin typeface="Times New Roman" pitchFamily="18" charset="0"/>
                <a:ea typeface="Calibri" pitchFamily="34" charset="0"/>
                <a:cs typeface="Times New Roman" pitchFamily="18" charset="0"/>
              </a:rPr>
              <a:t> Наиля (фехтование)</a:t>
            </a:r>
          </a:p>
          <a:p>
            <a:pPr eaLnBrk="0" fontAlgn="base" hangingPunct="0">
              <a:spcBef>
                <a:spcPct val="0"/>
              </a:spcBef>
              <a:spcAft>
                <a:spcPct val="0"/>
              </a:spcAft>
            </a:pPr>
            <a:r>
              <a:rPr lang="ru-RU" sz="2800" b="1" i="1" dirty="0" smtClean="0">
                <a:solidFill>
                  <a:srgbClr val="002060"/>
                </a:solidFill>
                <a:latin typeface="Times New Roman" pitchFamily="18" charset="0"/>
                <a:ea typeface="Calibri" pitchFamily="34" charset="0"/>
                <a:cs typeface="Times New Roman" pitchFamily="18" charset="0"/>
              </a:rPr>
              <a:t>4. </a:t>
            </a:r>
            <a:r>
              <a:rPr lang="ru-RU" sz="2800" b="1" i="1" dirty="0" err="1" smtClean="0">
                <a:solidFill>
                  <a:srgbClr val="002060"/>
                </a:solidFill>
                <a:latin typeface="Times New Roman" pitchFamily="18" charset="0"/>
                <a:ea typeface="Calibri" pitchFamily="34" charset="0"/>
                <a:cs typeface="Times New Roman" pitchFamily="18" charset="0"/>
              </a:rPr>
              <a:t>Лесовская</a:t>
            </a:r>
            <a:r>
              <a:rPr lang="ru-RU" sz="2800" b="1" i="1" dirty="0" smtClean="0">
                <a:solidFill>
                  <a:srgbClr val="002060"/>
                </a:solidFill>
                <a:latin typeface="Times New Roman" pitchFamily="18" charset="0"/>
                <a:ea typeface="Calibri" pitchFamily="34" charset="0"/>
                <a:cs typeface="Times New Roman" pitchFamily="18" charset="0"/>
              </a:rPr>
              <a:t> Полина </a:t>
            </a:r>
            <a:r>
              <a:rPr lang="ru-RU" sz="2800" b="1" i="1" dirty="0">
                <a:solidFill>
                  <a:srgbClr val="002060"/>
                </a:solidFill>
                <a:latin typeface="Times New Roman" pitchFamily="18" charset="0"/>
                <a:ea typeface="Calibri" pitchFamily="34" charset="0"/>
                <a:cs typeface="Times New Roman" pitchFamily="18" charset="0"/>
              </a:rPr>
              <a:t>(фехтование</a:t>
            </a:r>
            <a:r>
              <a:rPr lang="ru-RU" sz="2800" b="1" i="1" dirty="0" smtClean="0">
                <a:solidFill>
                  <a:srgbClr val="002060"/>
                </a:solidFill>
                <a:latin typeface="Times New Roman" pitchFamily="18" charset="0"/>
                <a:ea typeface="Calibri" pitchFamily="34" charset="0"/>
                <a:cs typeface="Times New Roman" pitchFamily="18" charset="0"/>
              </a:rPr>
              <a:t>)</a:t>
            </a:r>
            <a:endParaRPr lang="ru-RU" sz="2800" b="1" i="1" dirty="0">
              <a:solidFill>
                <a:srgbClr val="00206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ru-RU" sz="2800" b="1" i="1" dirty="0">
                <a:solidFill>
                  <a:srgbClr val="002060"/>
                </a:solidFill>
                <a:latin typeface="Times New Roman" pitchFamily="18" charset="0"/>
                <a:ea typeface="Calibri" pitchFamily="34" charset="0"/>
                <a:cs typeface="Times New Roman" pitchFamily="18" charset="0"/>
              </a:rPr>
              <a:t>5</a:t>
            </a:r>
            <a:r>
              <a:rPr lang="ru-RU" sz="2800" b="1" i="1" dirty="0" smtClean="0">
                <a:solidFill>
                  <a:srgbClr val="002060"/>
                </a:solidFill>
                <a:latin typeface="Times New Roman" pitchFamily="18" charset="0"/>
                <a:ea typeface="Calibri" pitchFamily="34" charset="0"/>
                <a:cs typeface="Times New Roman" pitchFamily="18" charset="0"/>
              </a:rPr>
              <a:t>. Панкратов Сергей (гребля на б/к)</a:t>
            </a:r>
            <a:endParaRPr lang="ru-RU"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800" b="1" i="1" dirty="0">
                <a:solidFill>
                  <a:srgbClr val="002060"/>
                </a:solidFill>
                <a:latin typeface="Times New Roman" pitchFamily="18" charset="0"/>
                <a:ea typeface="Calibri" pitchFamily="34" charset="0"/>
                <a:cs typeface="Times New Roman" pitchFamily="18" charset="0"/>
              </a:rPr>
              <a:t>6</a:t>
            </a:r>
            <a:r>
              <a:rPr lang="ru-RU" sz="2800" b="1" i="1" dirty="0" smtClean="0">
                <a:solidFill>
                  <a:srgbClr val="002060"/>
                </a:solidFill>
                <a:latin typeface="Times New Roman" pitchFamily="18" charset="0"/>
                <a:ea typeface="Calibri" pitchFamily="34" charset="0"/>
                <a:cs typeface="Times New Roman" pitchFamily="18" charset="0"/>
              </a:rPr>
              <a:t>. Пупко Анна (плавание)</a:t>
            </a:r>
            <a:endParaRPr lang="ru-RU"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800" b="1" i="1" dirty="0">
                <a:solidFill>
                  <a:srgbClr val="002060"/>
                </a:solidFill>
                <a:latin typeface="Times New Roman" pitchFamily="18" charset="0"/>
                <a:ea typeface="Calibri" pitchFamily="34" charset="0"/>
                <a:cs typeface="Times New Roman" pitchFamily="18" charset="0"/>
              </a:rPr>
              <a:t>7</a:t>
            </a:r>
            <a:r>
              <a:rPr lang="ru-RU" sz="2800" b="1" i="1" dirty="0" smtClean="0">
                <a:solidFill>
                  <a:srgbClr val="002060"/>
                </a:solidFill>
                <a:latin typeface="Times New Roman" pitchFamily="18" charset="0"/>
                <a:ea typeface="Calibri" pitchFamily="34" charset="0"/>
                <a:cs typeface="Times New Roman" pitchFamily="18" charset="0"/>
              </a:rPr>
              <a:t>. </a:t>
            </a:r>
            <a:r>
              <a:rPr lang="kk-KZ" sz="2800" b="1" i="1" dirty="0" smtClean="0">
                <a:solidFill>
                  <a:srgbClr val="002060"/>
                </a:solidFill>
                <a:latin typeface="Times New Roman" pitchFamily="18" charset="0"/>
                <a:ea typeface="Calibri" pitchFamily="34" charset="0"/>
                <a:cs typeface="Times New Roman" pitchFamily="18" charset="0"/>
              </a:rPr>
              <a:t>Шишкина Яна (с/плавание)</a:t>
            </a:r>
            <a:endParaRPr lang="ru-RU" sz="2800"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800" b="1" i="1" dirty="0" smtClean="0">
                <a:solidFill>
                  <a:srgbClr val="002060"/>
                </a:solidFill>
                <a:latin typeface="Times New Roman" pitchFamily="18" charset="0"/>
                <a:ea typeface="Calibri" pitchFamily="34" charset="0"/>
                <a:cs typeface="Times New Roman" pitchFamily="18" charset="0"/>
              </a:rPr>
              <a:t>8. Румынский Роман</a:t>
            </a:r>
            <a:r>
              <a:rPr lang="kk-KZ" sz="2800" b="1" i="1" dirty="0">
                <a:solidFill>
                  <a:srgbClr val="002060"/>
                </a:solidFill>
                <a:latin typeface="Times New Roman" pitchFamily="18" charset="0"/>
                <a:ea typeface="Calibri" pitchFamily="34" charset="0"/>
                <a:cs typeface="Times New Roman" pitchFamily="18" charset="0"/>
              </a:rPr>
              <a:t>(плавание</a:t>
            </a:r>
            <a:r>
              <a:rPr lang="kk-KZ" sz="2800" b="1" i="1" dirty="0" smtClean="0">
                <a:solidFill>
                  <a:srgbClr val="002060"/>
                </a:solidFill>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9. Нурланова Медина </a:t>
            </a:r>
            <a:r>
              <a:rPr lang="kk-KZ" sz="2800" b="1" i="1" dirty="0">
                <a:solidFill>
                  <a:srgbClr val="002060"/>
                </a:solidFill>
                <a:ea typeface="Calibri" pitchFamily="34" charset="0"/>
                <a:cs typeface="Times New Roman" pitchFamily="18" charset="0"/>
              </a:rPr>
              <a:t>(с/плавание)</a:t>
            </a:r>
            <a:endParaRPr lang="ru-RU" sz="2800" b="1" i="1" dirty="0">
              <a:solidFill>
                <a:srgbClr val="002060"/>
              </a:solidFill>
              <a:ea typeface="Calibri" pitchFamily="34" charset="0"/>
              <a:cs typeface="Times New Roman" pitchFamily="18" charset="0"/>
            </a:endParaRPr>
          </a:p>
          <a:p>
            <a:pPr eaLnBrk="0" fontAlgn="base" hangingPunct="0">
              <a:spcBef>
                <a:spcPct val="0"/>
              </a:spcBef>
              <a:spcAft>
                <a:spcPct val="0"/>
              </a:spcAft>
            </a:pPr>
            <a:r>
              <a:rPr lang="kk-KZ" sz="2800" b="1" i="1" dirty="0">
                <a:solidFill>
                  <a:srgbClr val="002060"/>
                </a:solidFill>
                <a:ea typeface="Calibri" pitchFamily="34" charset="0"/>
                <a:cs typeface="Times New Roman" pitchFamily="18" charset="0"/>
              </a:rPr>
              <a:t>10.Романчикова Юлиана (с/плавание</a:t>
            </a:r>
            <a:r>
              <a:rPr lang="kk-KZ" sz="2800" b="1" i="1" dirty="0" smtClean="0">
                <a:solidFill>
                  <a:srgbClr val="002060"/>
                </a:solidFill>
                <a:ea typeface="Calibri" pitchFamily="34" charset="0"/>
                <a:cs typeface="Times New Roman" pitchFamily="18" charset="0"/>
              </a:rPr>
              <a:t>)</a:t>
            </a:r>
            <a:endParaRPr lang="ru-RU" sz="2800" b="1" i="1" dirty="0" smtClean="0">
              <a:solidFill>
                <a:srgbClr val="002060"/>
              </a:solidFill>
              <a:latin typeface="Times New Roman" pitchFamily="18" charset="0"/>
              <a:ea typeface="Calibri" pitchFamily="34" charset="0"/>
              <a:cs typeface="Times New Roman" pitchFamily="18" charset="0"/>
            </a:endParaRPr>
          </a:p>
          <a:p>
            <a:pPr marL="0" indent="0" eaLnBrk="0" fontAlgn="base" hangingPunct="0">
              <a:spcBef>
                <a:spcPct val="0"/>
              </a:spcBef>
              <a:spcAft>
                <a:spcPct val="0"/>
              </a:spcAft>
              <a:buNone/>
            </a:pPr>
            <a:endParaRPr lang="kk-KZ" sz="2800" b="1" i="1" dirty="0" smtClean="0">
              <a:solidFill>
                <a:schemeClr val="accent3">
                  <a:lumMod val="75000"/>
                </a:schemeClr>
              </a:solidFill>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endParaRPr lang="kk-KZ" sz="2800" b="1" i="1" dirty="0" smtClean="0">
              <a:solidFill>
                <a:schemeClr val="accent3">
                  <a:lumMod val="75000"/>
                </a:schemeClr>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endParaRPr lang="ru-RU" sz="2800" b="1" i="1" dirty="0">
              <a:solidFill>
                <a:schemeClr val="accent3">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320287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99247" y="692696"/>
            <a:ext cx="7545161" cy="4320480"/>
          </a:xfrm>
        </p:spPr>
        <p:txBody>
          <a:bodyPr>
            <a:normAutofit/>
          </a:bodyPr>
          <a:lstStyle/>
          <a:p>
            <a:pPr marL="0" lvl="0" indent="0" algn="ctr" eaLnBrk="0" fontAlgn="base" hangingPunct="0">
              <a:spcBef>
                <a:spcPct val="0"/>
              </a:spcBef>
              <a:spcAft>
                <a:spcPct val="0"/>
              </a:spcAft>
              <a:buNone/>
            </a:pPr>
            <a:endParaRPr lang="kk-KZ" b="1" i="1" u="sng"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800" b="1" i="1" u="sng" dirty="0" smtClean="0">
                <a:solidFill>
                  <a:srgbClr val="002060"/>
                </a:solidFill>
                <a:latin typeface="Times New Roman" pitchFamily="18" charset="0"/>
                <a:ea typeface="Calibri" pitchFamily="34" charset="0"/>
                <a:cs typeface="Times New Roman" pitchFamily="18" charset="0"/>
              </a:rPr>
              <a:t>8 «В» </a:t>
            </a:r>
            <a:r>
              <a:rPr lang="kk-KZ" sz="2800" b="1" i="1" u="sng" dirty="0">
                <a:solidFill>
                  <a:srgbClr val="002060"/>
                </a:solidFill>
                <a:latin typeface="Times New Roman" pitchFamily="18" charset="0"/>
                <a:ea typeface="Calibri" pitchFamily="34" charset="0"/>
                <a:cs typeface="Times New Roman" pitchFamily="18" charset="0"/>
              </a:rPr>
              <a:t>класс    </a:t>
            </a:r>
            <a:r>
              <a:rPr lang="kk-KZ" sz="2800" b="1" i="1" u="sng" dirty="0" smtClean="0">
                <a:solidFill>
                  <a:srgbClr val="002060"/>
                </a:solidFill>
                <a:latin typeface="Times New Roman" pitchFamily="18" charset="0"/>
                <a:ea typeface="Calibri" pitchFamily="34" charset="0"/>
                <a:cs typeface="Times New Roman" pitchFamily="18" charset="0"/>
              </a:rPr>
              <a:t>Кайрат К.К.</a:t>
            </a:r>
            <a:endParaRPr lang="kk-KZ" sz="2800" b="1" i="1" dirty="0" smtClean="0">
              <a:solidFill>
                <a:srgbClr val="002060"/>
              </a:solidFill>
              <a:latin typeface="Times New Roman" pitchFamily="18" charset="0"/>
              <a:ea typeface="Calibri" pitchFamily="34" charset="0"/>
              <a:cs typeface="Times New Roman" pitchFamily="18" charset="0"/>
            </a:endParaRPr>
          </a:p>
          <a:p>
            <a:pPr marL="0" indent="0" algn="ctr" eaLnBrk="0" fontAlgn="base" hangingPunct="0">
              <a:spcBef>
                <a:spcPct val="0"/>
              </a:spcBef>
              <a:spcAft>
                <a:spcPct val="0"/>
              </a:spcAft>
              <a:buNone/>
            </a:pPr>
            <a:endParaRPr lang="kk-KZ" sz="2800" b="1" i="1" u="sng" dirty="0" smtClean="0">
              <a:solidFill>
                <a:srgbClr val="002060"/>
              </a:solidFill>
              <a:latin typeface="Times New Roman" pitchFamily="18" charset="0"/>
              <a:ea typeface="Calibri" pitchFamily="34" charset="0"/>
              <a:cs typeface="Times New Roman" pitchFamily="18" charset="0"/>
            </a:endParaRPr>
          </a:p>
          <a:p>
            <a:pPr marL="0" indent="0" eaLnBrk="0" fontAlgn="base" hangingPunct="0">
              <a:spcBef>
                <a:spcPct val="0"/>
              </a:spcBef>
              <a:spcAft>
                <a:spcPct val="0"/>
              </a:spcAft>
              <a:buNone/>
            </a:pPr>
            <a:endParaRPr lang="kk-KZ" sz="2800" b="1" i="1"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Ударники</a:t>
            </a:r>
          </a:p>
          <a:p>
            <a:pPr marL="45720" lvl="0" indent="0" algn="ctr" eaLnBrk="0" fontAlgn="base" hangingPunct="0">
              <a:spcBef>
                <a:spcPct val="0"/>
              </a:spcBef>
              <a:spcAft>
                <a:spcPct val="0"/>
              </a:spcAft>
              <a:buNone/>
            </a:pPr>
            <a:endParaRPr lang="kk-KZ" sz="2800"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1</a:t>
            </a:r>
            <a:r>
              <a:rPr lang="kk-KZ" sz="2800" b="1" i="1" dirty="0">
                <a:solidFill>
                  <a:srgbClr val="002060"/>
                </a:solidFill>
                <a:latin typeface="Times New Roman" pitchFamily="18" charset="0"/>
                <a:ea typeface="Calibri" pitchFamily="34" charset="0"/>
                <a:cs typeface="Times New Roman" pitchFamily="18" charset="0"/>
              </a:rPr>
              <a:t>. </a:t>
            </a:r>
            <a:r>
              <a:rPr lang="kk-KZ" sz="2800" b="1" i="1" dirty="0" smtClean="0">
                <a:solidFill>
                  <a:srgbClr val="002060"/>
                </a:solidFill>
                <a:latin typeface="Times New Roman" pitchFamily="18" charset="0"/>
                <a:ea typeface="Calibri" pitchFamily="34" charset="0"/>
                <a:cs typeface="Times New Roman" pitchFamily="18" charset="0"/>
              </a:rPr>
              <a:t>Степанов Алексей </a:t>
            </a:r>
            <a:r>
              <a:rPr lang="ru-RU" sz="2800" b="1" i="1" dirty="0" smtClean="0">
                <a:solidFill>
                  <a:srgbClr val="002060"/>
                </a:solidFill>
                <a:latin typeface="Times New Roman" pitchFamily="18" charset="0"/>
                <a:ea typeface="Calibri" pitchFamily="34" charset="0"/>
                <a:cs typeface="Times New Roman" pitchFamily="18" charset="0"/>
              </a:rPr>
              <a:t>(</a:t>
            </a:r>
            <a:r>
              <a:rPr lang="ru-RU" sz="2800" b="1" i="1" dirty="0">
                <a:solidFill>
                  <a:srgbClr val="002060"/>
                </a:solidFill>
                <a:latin typeface="Times New Roman" pitchFamily="18" charset="0"/>
                <a:ea typeface="Calibri" pitchFamily="34" charset="0"/>
                <a:cs typeface="Times New Roman" pitchFamily="18" charset="0"/>
              </a:rPr>
              <a:t>баскетбол</a:t>
            </a:r>
            <a:r>
              <a:rPr lang="ru-RU" sz="2800" b="1" i="1" dirty="0" smtClean="0">
                <a:solidFill>
                  <a:srgbClr val="002060"/>
                </a:solidFill>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2. Даутов Диар </a:t>
            </a:r>
            <a:r>
              <a:rPr lang="ru-RU" sz="2800" b="1" i="1" dirty="0" smtClean="0">
                <a:solidFill>
                  <a:srgbClr val="002060"/>
                </a:solidFill>
                <a:latin typeface="Times New Roman" pitchFamily="18" charset="0"/>
                <a:ea typeface="Calibri" pitchFamily="34" charset="0"/>
                <a:cs typeface="Times New Roman" pitchFamily="18" charset="0"/>
              </a:rPr>
              <a:t>(</a:t>
            </a:r>
            <a:r>
              <a:rPr lang="ru-RU" sz="2800" b="1" i="1" dirty="0">
                <a:solidFill>
                  <a:srgbClr val="002060"/>
                </a:solidFill>
                <a:latin typeface="Times New Roman" pitchFamily="18" charset="0"/>
                <a:ea typeface="Calibri" pitchFamily="34" charset="0"/>
                <a:cs typeface="Times New Roman" pitchFamily="18" charset="0"/>
              </a:rPr>
              <a:t>баскетбол</a:t>
            </a:r>
            <a:r>
              <a:rPr lang="ru-RU" sz="2800" b="1" i="1" dirty="0" smtClean="0">
                <a:solidFill>
                  <a:srgbClr val="002060"/>
                </a:solidFill>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3. Москалиевич Александр </a:t>
            </a:r>
            <a:r>
              <a:rPr lang="ru-RU" sz="2800" b="1" i="1" dirty="0">
                <a:solidFill>
                  <a:srgbClr val="002060"/>
                </a:solidFill>
                <a:ea typeface="Calibri" pitchFamily="34" charset="0"/>
                <a:cs typeface="Times New Roman" pitchFamily="18" charset="0"/>
              </a:rPr>
              <a:t>(баскетбол)</a:t>
            </a:r>
          </a:p>
          <a:p>
            <a:pPr eaLnBrk="0" fontAlgn="base" hangingPunct="0">
              <a:spcBef>
                <a:spcPct val="0"/>
              </a:spcBef>
              <a:spcAft>
                <a:spcPct val="0"/>
              </a:spcAft>
            </a:pPr>
            <a:endParaRPr lang="ru-RU"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endParaRPr lang="kk-KZ"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endParaRPr lang="kk-KZ" sz="2800" b="1" i="1" dirty="0" smtClean="0">
              <a:solidFill>
                <a:srgbClr val="002060"/>
              </a:solidFill>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endParaRPr lang="kk-KZ" sz="2800" b="1" i="1" dirty="0" smtClean="0">
              <a:solidFill>
                <a:schemeClr val="accent3">
                  <a:lumMod val="75000"/>
                </a:schemeClr>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endParaRPr lang="ru-RU" sz="2800" b="1" i="1" dirty="0">
              <a:solidFill>
                <a:schemeClr val="accent3">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527612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699247" y="548680"/>
            <a:ext cx="7905201" cy="5904655"/>
          </a:xfrm>
        </p:spPr>
        <p:txBody>
          <a:bodyPr>
            <a:normAutofit fontScale="92500" lnSpcReduction="10000"/>
          </a:bodyPr>
          <a:lstStyle/>
          <a:p>
            <a:pPr marL="45720" lvl="0" indent="0" algn="ctr" eaLnBrk="0" fontAlgn="base" hangingPunct="0">
              <a:spcBef>
                <a:spcPct val="0"/>
              </a:spcBef>
              <a:spcAft>
                <a:spcPct val="0"/>
              </a:spcAft>
              <a:buNone/>
            </a:pPr>
            <a:endParaRPr lang="kk-KZ" b="1" i="1" u="sng" dirty="0" smtClean="0">
              <a:solidFill>
                <a:srgbClr val="8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b="1" i="1" u="sng" dirty="0">
                <a:solidFill>
                  <a:srgbClr val="002060"/>
                </a:solidFill>
                <a:latin typeface="Times New Roman" pitchFamily="18" charset="0"/>
                <a:ea typeface="Calibri" pitchFamily="34" charset="0"/>
                <a:cs typeface="Times New Roman" pitchFamily="18" charset="0"/>
              </a:rPr>
              <a:t>9</a:t>
            </a:r>
            <a:r>
              <a:rPr lang="kk-KZ" b="1" i="1" u="sng" dirty="0" smtClean="0">
                <a:solidFill>
                  <a:srgbClr val="002060"/>
                </a:solidFill>
                <a:latin typeface="Times New Roman" pitchFamily="18" charset="0"/>
                <a:ea typeface="Calibri" pitchFamily="34" charset="0"/>
                <a:cs typeface="Times New Roman" pitchFamily="18" charset="0"/>
              </a:rPr>
              <a:t> «А» сынып Естемесова А.О.</a:t>
            </a:r>
          </a:p>
          <a:p>
            <a:pPr marL="0" lvl="0" indent="0" algn="ctr" eaLnBrk="0" fontAlgn="base" hangingPunct="0">
              <a:spcBef>
                <a:spcPct val="0"/>
              </a:spcBef>
              <a:spcAft>
                <a:spcPct val="0"/>
              </a:spcAft>
              <a:buNone/>
            </a:pPr>
            <a:endParaRPr lang="kk-KZ" b="1" i="1" u="sng" dirty="0" smtClean="0">
              <a:solidFill>
                <a:srgbClr val="002060"/>
              </a:solidFill>
              <a:latin typeface="Times New Roman" pitchFamily="18" charset="0"/>
              <a:ea typeface="Calibri" pitchFamily="34" charset="0"/>
              <a:cs typeface="Times New Roman" pitchFamily="18" charset="0"/>
            </a:endParaRPr>
          </a:p>
          <a:p>
            <a:pPr algn="ctr" eaLnBrk="0" fontAlgn="base" hangingPunct="0">
              <a:spcBef>
                <a:spcPct val="0"/>
              </a:spcBef>
              <a:spcAft>
                <a:spcPct val="0"/>
              </a:spcAft>
            </a:pPr>
            <a:r>
              <a:rPr lang="kk-KZ" b="1" i="1" dirty="0" smtClean="0">
                <a:solidFill>
                  <a:srgbClr val="002060"/>
                </a:solidFill>
                <a:latin typeface="Times New Roman" pitchFamily="18" charset="0"/>
                <a:ea typeface="Calibri" pitchFamily="34" charset="0"/>
                <a:cs typeface="Times New Roman" pitchFamily="18" charset="0"/>
              </a:rPr>
              <a:t>Үздік</a:t>
            </a:r>
          </a:p>
          <a:p>
            <a:pPr marL="0" indent="0" algn="ctr" eaLnBrk="0" fontAlgn="base" hangingPunct="0">
              <a:spcBef>
                <a:spcPct val="0"/>
              </a:spcBef>
              <a:spcAft>
                <a:spcPct val="0"/>
              </a:spcAft>
              <a:buNone/>
            </a:pPr>
            <a:r>
              <a:rPr lang="kk-KZ" b="1" i="1" dirty="0" smtClean="0">
                <a:solidFill>
                  <a:srgbClr val="002060"/>
                </a:solidFill>
                <a:latin typeface="Times New Roman" pitchFamily="18" charset="0"/>
                <a:ea typeface="Calibri" pitchFamily="34" charset="0"/>
                <a:cs typeface="Times New Roman" pitchFamily="18" charset="0"/>
              </a:rPr>
              <a:t>Исағали Амина (к/гимнастика)</a:t>
            </a:r>
          </a:p>
          <a:p>
            <a:pPr lvl="0" algn="ctr" eaLnBrk="0" fontAlgn="base" hangingPunct="0">
              <a:spcBef>
                <a:spcPct val="0"/>
              </a:spcBef>
              <a:spcAft>
                <a:spcPct val="0"/>
              </a:spcAft>
            </a:pPr>
            <a:endParaRPr lang="kk-KZ" b="1" i="1"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b="1" i="1" dirty="0" smtClean="0">
                <a:solidFill>
                  <a:srgbClr val="002060"/>
                </a:solidFill>
                <a:latin typeface="Times New Roman" pitchFamily="18" charset="0"/>
                <a:ea typeface="Calibri" pitchFamily="34" charset="0"/>
                <a:cs typeface="Times New Roman" pitchFamily="18" charset="0"/>
              </a:rPr>
              <a:t>Екпінділер </a:t>
            </a:r>
          </a:p>
          <a:p>
            <a:pPr marL="45720" lvl="0" indent="0" algn="ctr" eaLnBrk="0" fontAlgn="base" hangingPunct="0">
              <a:spcBef>
                <a:spcPct val="0"/>
              </a:spcBef>
              <a:spcAft>
                <a:spcPct val="0"/>
              </a:spcAft>
              <a:buNone/>
            </a:pPr>
            <a:endParaRPr lang="kk-KZ"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b="1" i="1" dirty="0" smtClean="0">
                <a:solidFill>
                  <a:srgbClr val="002060"/>
                </a:solidFill>
                <a:latin typeface="Times New Roman" pitchFamily="18" charset="0"/>
                <a:ea typeface="Calibri" pitchFamily="34" charset="0"/>
                <a:cs typeface="Times New Roman" pitchFamily="18" charset="0"/>
              </a:rPr>
              <a:t>1. </a:t>
            </a:r>
            <a:r>
              <a:rPr lang="ru-RU" b="1" i="1" dirty="0" err="1" smtClean="0">
                <a:solidFill>
                  <a:srgbClr val="002060"/>
                </a:solidFill>
                <a:latin typeface="Times New Roman" pitchFamily="18" charset="0"/>
                <a:ea typeface="Calibri" pitchFamily="34" charset="0"/>
                <a:cs typeface="Times New Roman" pitchFamily="18" charset="0"/>
              </a:rPr>
              <a:t>Абдел</a:t>
            </a:r>
            <a:r>
              <a:rPr lang="ru-RU" b="1" i="1" dirty="0">
                <a:solidFill>
                  <a:srgbClr val="002060"/>
                </a:solidFill>
                <a:latin typeface="Times New Roman" pitchFamily="18" charset="0"/>
                <a:ea typeface="Calibri" pitchFamily="34" charset="0"/>
                <a:cs typeface="Times New Roman" pitchFamily="18" charset="0"/>
              </a:rPr>
              <a:t> </a:t>
            </a:r>
            <a:r>
              <a:rPr lang="ru-RU" b="1" i="1" dirty="0" err="1" smtClean="0">
                <a:solidFill>
                  <a:srgbClr val="002060"/>
                </a:solidFill>
                <a:latin typeface="Times New Roman" pitchFamily="18" charset="0"/>
                <a:ea typeface="Calibri" pitchFamily="34" charset="0"/>
                <a:cs typeface="Times New Roman" pitchFamily="18" charset="0"/>
              </a:rPr>
              <a:t>Мейіржан</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a:solidFill>
                  <a:srgbClr val="002060"/>
                </a:solidFill>
                <a:latin typeface="Times New Roman" pitchFamily="18" charset="0"/>
                <a:ea typeface="Calibri" pitchFamily="34" charset="0"/>
                <a:cs typeface="Times New Roman" pitchFamily="18" charset="0"/>
              </a:rPr>
              <a:t>еркін</a:t>
            </a:r>
            <a:r>
              <a:rPr lang="ru-RU" b="1" i="1" dirty="0">
                <a:solidFill>
                  <a:srgbClr val="002060"/>
                </a:solidFill>
                <a:latin typeface="Times New Roman" pitchFamily="18" charset="0"/>
                <a:ea typeface="Calibri" pitchFamily="34" charset="0"/>
                <a:cs typeface="Times New Roman" pitchFamily="18" charset="0"/>
              </a:rPr>
              <a:t> </a:t>
            </a:r>
            <a:r>
              <a:rPr lang="ru-RU" b="1" i="1" dirty="0" err="1">
                <a:solidFill>
                  <a:srgbClr val="002060"/>
                </a:solidFill>
                <a:latin typeface="Times New Roman" pitchFamily="18" charset="0"/>
                <a:ea typeface="Calibri" pitchFamily="34" charset="0"/>
                <a:cs typeface="Times New Roman" pitchFamily="18" charset="0"/>
              </a:rPr>
              <a:t>күрес</a:t>
            </a:r>
            <a:r>
              <a:rPr lang="ru-RU" b="1" i="1" dirty="0" smtClean="0">
                <a:solidFill>
                  <a:srgbClr val="002060"/>
                </a:solidFill>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kk-KZ" b="1" i="1" dirty="0" smtClean="0">
                <a:solidFill>
                  <a:srgbClr val="002060"/>
                </a:solidFill>
                <a:latin typeface="Times New Roman" pitchFamily="18" charset="0"/>
                <a:ea typeface="Calibri" pitchFamily="34" charset="0"/>
                <a:cs typeface="Times New Roman" pitchFamily="18" charset="0"/>
              </a:rPr>
              <a:t>2. Асанбек Нұржігіт </a:t>
            </a:r>
            <a:r>
              <a:rPr lang="ru-RU" b="1" i="1" dirty="0">
                <a:solidFill>
                  <a:srgbClr val="002060"/>
                </a:solidFill>
                <a:latin typeface="Times New Roman" pitchFamily="18" charset="0"/>
                <a:ea typeface="Calibri" pitchFamily="34" charset="0"/>
                <a:cs typeface="Times New Roman" pitchFamily="18" charset="0"/>
              </a:rPr>
              <a:t>(</a:t>
            </a:r>
            <a:r>
              <a:rPr lang="ru-RU" b="1" i="1" dirty="0" err="1">
                <a:solidFill>
                  <a:srgbClr val="002060"/>
                </a:solidFill>
                <a:latin typeface="Times New Roman" pitchFamily="18" charset="0"/>
                <a:ea typeface="Calibri" pitchFamily="34" charset="0"/>
                <a:cs typeface="Times New Roman" pitchFamily="18" charset="0"/>
              </a:rPr>
              <a:t>еркін</a:t>
            </a:r>
            <a:r>
              <a:rPr lang="ru-RU" b="1" i="1" dirty="0">
                <a:solidFill>
                  <a:srgbClr val="002060"/>
                </a:solidFill>
                <a:latin typeface="Times New Roman" pitchFamily="18" charset="0"/>
                <a:ea typeface="Calibri" pitchFamily="34" charset="0"/>
                <a:cs typeface="Times New Roman" pitchFamily="18" charset="0"/>
              </a:rPr>
              <a:t> </a:t>
            </a:r>
            <a:r>
              <a:rPr lang="ru-RU" b="1" i="1" dirty="0" err="1">
                <a:solidFill>
                  <a:srgbClr val="002060"/>
                </a:solidFill>
                <a:latin typeface="Times New Roman" pitchFamily="18" charset="0"/>
                <a:ea typeface="Calibri" pitchFamily="34" charset="0"/>
                <a:cs typeface="Times New Roman" pitchFamily="18" charset="0"/>
              </a:rPr>
              <a:t>күрес</a:t>
            </a:r>
            <a:r>
              <a:rPr lang="ru-RU" b="1" i="1" dirty="0" smtClean="0">
                <a:solidFill>
                  <a:srgbClr val="002060"/>
                </a:solidFill>
                <a:latin typeface="Times New Roman" pitchFamily="18" charset="0"/>
                <a:ea typeface="Calibri" pitchFamily="34" charset="0"/>
                <a:cs typeface="Times New Roman" pitchFamily="18" charset="0"/>
              </a:rPr>
              <a:t>)</a:t>
            </a:r>
            <a:endParaRPr lang="kk-KZ"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b="1" i="1" dirty="0" smtClean="0">
                <a:solidFill>
                  <a:srgbClr val="002060"/>
                </a:solidFill>
                <a:latin typeface="Times New Roman" pitchFamily="18" charset="0"/>
                <a:ea typeface="Calibri" pitchFamily="34" charset="0"/>
                <a:cs typeface="Times New Roman" pitchFamily="18" charset="0"/>
              </a:rPr>
              <a:t>3. Жұматай </a:t>
            </a:r>
            <a:r>
              <a:rPr lang="kk-KZ" b="1" i="1" dirty="0">
                <a:solidFill>
                  <a:srgbClr val="002060"/>
                </a:solidFill>
                <a:latin typeface="Times New Roman" pitchFamily="18" charset="0"/>
                <a:ea typeface="Calibri" pitchFamily="34" charset="0"/>
                <a:cs typeface="Times New Roman" pitchFamily="18" charset="0"/>
              </a:rPr>
              <a:t>Әділ</a:t>
            </a:r>
            <a:r>
              <a:rPr lang="kk-KZ" b="1" i="1" dirty="0" smtClean="0">
                <a:solidFill>
                  <a:srgbClr val="002060"/>
                </a:solidFill>
                <a:latin typeface="Times New Roman" pitchFamily="18" charset="0"/>
                <a:ea typeface="Calibri" pitchFamily="34" charset="0"/>
                <a:cs typeface="Times New Roman" pitchFamily="18" charset="0"/>
              </a:rPr>
              <a:t>( дзюдо)</a:t>
            </a:r>
            <a:endParaRPr lang="ru-RU"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b="1" i="1" dirty="0" smtClean="0">
                <a:solidFill>
                  <a:srgbClr val="002060"/>
                </a:solidFill>
                <a:latin typeface="Times New Roman" pitchFamily="18" charset="0"/>
                <a:ea typeface="Calibri" pitchFamily="34" charset="0"/>
                <a:cs typeface="Times New Roman" pitchFamily="18" charset="0"/>
              </a:rPr>
              <a:t>4. </a:t>
            </a:r>
            <a:r>
              <a:rPr lang="ru-RU" b="1" i="1" dirty="0" err="1" smtClean="0">
                <a:solidFill>
                  <a:srgbClr val="002060"/>
                </a:solidFill>
                <a:latin typeface="Times New Roman" pitchFamily="18" charset="0"/>
                <a:ea typeface="Calibri" pitchFamily="34" charset="0"/>
                <a:cs typeface="Times New Roman" pitchFamily="18" charset="0"/>
              </a:rPr>
              <a:t>Кертай</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smtClean="0">
                <a:solidFill>
                  <a:srgbClr val="002060"/>
                </a:solidFill>
                <a:latin typeface="Times New Roman" pitchFamily="18" charset="0"/>
                <a:ea typeface="Calibri" pitchFamily="34" charset="0"/>
                <a:cs typeface="Times New Roman" pitchFamily="18" charset="0"/>
              </a:rPr>
              <a:t>Мадина</a:t>
            </a:r>
            <a:r>
              <a:rPr lang="ru-RU" b="1" i="1" dirty="0" smtClean="0">
                <a:solidFill>
                  <a:srgbClr val="002060"/>
                </a:solidFill>
                <a:latin typeface="Times New Roman" pitchFamily="18" charset="0"/>
                <a:ea typeface="Calibri" pitchFamily="34" charset="0"/>
                <a:cs typeface="Times New Roman" pitchFamily="18" charset="0"/>
              </a:rPr>
              <a:t> (волейбол)</a:t>
            </a:r>
            <a:endParaRPr lang="ru-RU"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b="1" i="1" dirty="0">
                <a:solidFill>
                  <a:srgbClr val="002060"/>
                </a:solidFill>
                <a:latin typeface="Times New Roman" pitchFamily="18" charset="0"/>
                <a:ea typeface="Calibri" pitchFamily="34" charset="0"/>
                <a:cs typeface="Times New Roman" pitchFamily="18" charset="0"/>
              </a:rPr>
              <a:t>5</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smtClean="0">
                <a:solidFill>
                  <a:srgbClr val="002060"/>
                </a:solidFill>
                <a:latin typeface="Times New Roman" pitchFamily="18" charset="0"/>
                <a:ea typeface="Calibri" pitchFamily="34" charset="0"/>
                <a:cs typeface="Times New Roman" pitchFamily="18" charset="0"/>
              </a:rPr>
              <a:t>Құлбош</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smtClean="0">
                <a:solidFill>
                  <a:srgbClr val="002060"/>
                </a:solidFill>
                <a:latin typeface="Times New Roman" pitchFamily="18" charset="0"/>
                <a:ea typeface="Calibri" pitchFamily="34" charset="0"/>
                <a:cs typeface="Times New Roman" pitchFamily="18" charset="0"/>
              </a:rPr>
              <a:t>Дулат</a:t>
            </a:r>
            <a:r>
              <a:rPr lang="ru-RU" b="1" i="1" dirty="0" smtClean="0">
                <a:solidFill>
                  <a:srgbClr val="002060"/>
                </a:solidFill>
                <a:latin typeface="Times New Roman" pitchFamily="18" charset="0"/>
                <a:ea typeface="Calibri" pitchFamily="34" charset="0"/>
                <a:cs typeface="Times New Roman" pitchFamily="18" charset="0"/>
              </a:rPr>
              <a:t> </a:t>
            </a:r>
            <a:r>
              <a:rPr lang="kk-KZ" b="1" i="1" dirty="0">
                <a:solidFill>
                  <a:srgbClr val="002060"/>
                </a:solidFill>
                <a:latin typeface="Times New Roman" pitchFamily="18" charset="0"/>
                <a:ea typeface="Calibri" pitchFamily="34" charset="0"/>
                <a:cs typeface="Times New Roman" pitchFamily="18" charset="0"/>
              </a:rPr>
              <a:t>(дзюдо</a:t>
            </a:r>
            <a:r>
              <a:rPr lang="kk-KZ" b="1" i="1" dirty="0" smtClean="0">
                <a:solidFill>
                  <a:srgbClr val="002060"/>
                </a:solidFill>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kk-KZ" b="1" i="1" dirty="0" smtClean="0">
                <a:solidFill>
                  <a:srgbClr val="002060"/>
                </a:solidFill>
                <a:latin typeface="Times New Roman" pitchFamily="18" charset="0"/>
                <a:ea typeface="Calibri" pitchFamily="34" charset="0"/>
                <a:cs typeface="Times New Roman" pitchFamily="18" charset="0"/>
              </a:rPr>
              <a:t>6. Қанатбек Аяна </a:t>
            </a:r>
            <a:r>
              <a:rPr lang="kk-KZ" b="1" i="1" dirty="0">
                <a:solidFill>
                  <a:srgbClr val="002060"/>
                </a:solidFill>
                <a:latin typeface="Times New Roman" pitchFamily="18" charset="0"/>
                <a:ea typeface="Calibri" pitchFamily="34" charset="0"/>
                <a:cs typeface="Times New Roman" pitchFamily="18" charset="0"/>
              </a:rPr>
              <a:t>(дзюдо</a:t>
            </a:r>
            <a:r>
              <a:rPr lang="kk-KZ" b="1" i="1" dirty="0" smtClean="0">
                <a:solidFill>
                  <a:srgbClr val="002060"/>
                </a:solidFill>
                <a:latin typeface="Times New Roman" pitchFamily="18" charset="0"/>
                <a:ea typeface="Calibri" pitchFamily="34" charset="0"/>
                <a:cs typeface="Times New Roman" pitchFamily="18" charset="0"/>
              </a:rPr>
              <a:t>)</a:t>
            </a:r>
            <a:endParaRPr lang="ru-RU"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b="1" i="1" dirty="0">
                <a:solidFill>
                  <a:srgbClr val="002060"/>
                </a:solidFill>
                <a:latin typeface="Times New Roman" pitchFamily="18" charset="0"/>
                <a:ea typeface="Calibri" pitchFamily="34" charset="0"/>
                <a:cs typeface="Times New Roman" pitchFamily="18" charset="0"/>
              </a:rPr>
              <a:t>7</a:t>
            </a:r>
            <a:r>
              <a:rPr lang="ru-RU" b="1" i="1" dirty="0" smtClean="0">
                <a:solidFill>
                  <a:srgbClr val="002060"/>
                </a:solidFill>
                <a:latin typeface="Times New Roman" pitchFamily="18" charset="0"/>
                <a:ea typeface="Calibri" pitchFamily="34" charset="0"/>
                <a:cs typeface="Times New Roman" pitchFamily="18" charset="0"/>
              </a:rPr>
              <a:t>. Малик </a:t>
            </a:r>
            <a:r>
              <a:rPr lang="ru-RU" b="1" i="1" dirty="0" err="1" smtClean="0">
                <a:solidFill>
                  <a:srgbClr val="002060"/>
                </a:solidFill>
                <a:latin typeface="Times New Roman" pitchFamily="18" charset="0"/>
                <a:ea typeface="Calibri" pitchFamily="34" charset="0"/>
                <a:cs typeface="Times New Roman" pitchFamily="18" charset="0"/>
              </a:rPr>
              <a:t>Асфандияр</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a:solidFill>
                  <a:srgbClr val="002060"/>
                </a:solidFill>
                <a:latin typeface="Times New Roman" pitchFamily="18" charset="0"/>
                <a:ea typeface="Calibri" pitchFamily="34" charset="0"/>
                <a:cs typeface="Times New Roman" pitchFamily="18" charset="0"/>
              </a:rPr>
              <a:t>еркін</a:t>
            </a:r>
            <a:r>
              <a:rPr lang="ru-RU" b="1" i="1" dirty="0">
                <a:solidFill>
                  <a:srgbClr val="002060"/>
                </a:solidFill>
                <a:latin typeface="Times New Roman" pitchFamily="18" charset="0"/>
                <a:ea typeface="Calibri" pitchFamily="34" charset="0"/>
                <a:cs typeface="Times New Roman" pitchFamily="18" charset="0"/>
              </a:rPr>
              <a:t> </a:t>
            </a:r>
            <a:r>
              <a:rPr lang="ru-RU" b="1" i="1" dirty="0" err="1">
                <a:solidFill>
                  <a:srgbClr val="002060"/>
                </a:solidFill>
                <a:latin typeface="Times New Roman" pitchFamily="18" charset="0"/>
                <a:ea typeface="Calibri" pitchFamily="34" charset="0"/>
                <a:cs typeface="Times New Roman" pitchFamily="18" charset="0"/>
              </a:rPr>
              <a:t>күрес</a:t>
            </a:r>
            <a:r>
              <a:rPr lang="ru-RU" b="1" i="1" dirty="0" smtClean="0">
                <a:solidFill>
                  <a:srgbClr val="002060"/>
                </a:solidFill>
                <a:latin typeface="Times New Roman" pitchFamily="18" charset="0"/>
                <a:ea typeface="Calibri" pitchFamily="34" charset="0"/>
                <a:cs typeface="Times New Roman" pitchFamily="18" charset="0"/>
              </a:rPr>
              <a:t>)</a:t>
            </a:r>
            <a:endParaRPr lang="ru-RU"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b="1" i="1" dirty="0">
                <a:solidFill>
                  <a:srgbClr val="002060"/>
                </a:solidFill>
                <a:latin typeface="Times New Roman" pitchFamily="18" charset="0"/>
                <a:ea typeface="Calibri" pitchFamily="34" charset="0"/>
                <a:cs typeface="Times New Roman" pitchFamily="18" charset="0"/>
              </a:rPr>
              <a:t>8</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smtClean="0">
                <a:solidFill>
                  <a:srgbClr val="002060"/>
                </a:solidFill>
                <a:latin typeface="Times New Roman" pitchFamily="18" charset="0"/>
                <a:ea typeface="Calibri" pitchFamily="34" charset="0"/>
                <a:cs typeface="Times New Roman" pitchFamily="18" charset="0"/>
              </a:rPr>
              <a:t>Манарбекұлы</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smtClean="0">
                <a:solidFill>
                  <a:srgbClr val="002060"/>
                </a:solidFill>
                <a:latin typeface="Times New Roman" pitchFamily="18" charset="0"/>
                <a:ea typeface="Calibri" pitchFamily="34" charset="0"/>
                <a:cs typeface="Times New Roman" pitchFamily="18" charset="0"/>
              </a:rPr>
              <a:t>Мади</a:t>
            </a:r>
            <a:r>
              <a:rPr lang="ru-RU" b="1" i="1" dirty="0" smtClean="0">
                <a:solidFill>
                  <a:srgbClr val="002060"/>
                </a:solidFill>
                <a:latin typeface="Times New Roman" pitchFamily="18" charset="0"/>
                <a:ea typeface="Calibri" pitchFamily="34" charset="0"/>
                <a:cs typeface="Times New Roman" pitchFamily="18" charset="0"/>
              </a:rPr>
              <a:t> (грек-</a:t>
            </a:r>
            <a:r>
              <a:rPr lang="ru-RU" b="1" i="1" dirty="0" err="1" smtClean="0">
                <a:solidFill>
                  <a:srgbClr val="002060"/>
                </a:solidFill>
                <a:latin typeface="Times New Roman" pitchFamily="18" charset="0"/>
                <a:ea typeface="Calibri" pitchFamily="34" charset="0"/>
                <a:cs typeface="Times New Roman" pitchFamily="18" charset="0"/>
              </a:rPr>
              <a:t>рим</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smtClean="0">
                <a:solidFill>
                  <a:srgbClr val="002060"/>
                </a:solidFill>
                <a:latin typeface="Times New Roman" pitchFamily="18" charset="0"/>
                <a:ea typeface="Calibri" pitchFamily="34" charset="0"/>
                <a:cs typeface="Times New Roman" pitchFamily="18" charset="0"/>
              </a:rPr>
              <a:t>күресі</a:t>
            </a:r>
            <a:r>
              <a:rPr lang="ru-RU" b="1" i="1" dirty="0" smtClean="0">
                <a:solidFill>
                  <a:srgbClr val="002060"/>
                </a:solidFill>
                <a:latin typeface="Times New Roman" pitchFamily="18" charset="0"/>
                <a:ea typeface="Calibri" pitchFamily="34" charset="0"/>
                <a:cs typeface="Times New Roman" pitchFamily="18" charset="0"/>
              </a:rPr>
              <a:t>)</a:t>
            </a:r>
            <a:endParaRPr lang="ru-RU"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b="1" i="1" dirty="0">
                <a:solidFill>
                  <a:srgbClr val="002060"/>
                </a:solidFill>
                <a:latin typeface="Times New Roman" pitchFamily="18" charset="0"/>
                <a:ea typeface="Calibri" pitchFamily="34" charset="0"/>
                <a:cs typeface="Times New Roman" pitchFamily="18" charset="0"/>
              </a:rPr>
              <a:t>9</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smtClean="0">
                <a:solidFill>
                  <a:srgbClr val="002060"/>
                </a:solidFill>
                <a:latin typeface="Times New Roman" pitchFamily="18" charset="0"/>
                <a:ea typeface="Calibri" pitchFamily="34" charset="0"/>
                <a:cs typeface="Times New Roman" pitchFamily="18" charset="0"/>
              </a:rPr>
              <a:t>Молдабек</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smtClean="0">
                <a:solidFill>
                  <a:srgbClr val="002060"/>
                </a:solidFill>
                <a:latin typeface="Times New Roman" pitchFamily="18" charset="0"/>
                <a:ea typeface="Calibri" pitchFamily="34" charset="0"/>
                <a:cs typeface="Times New Roman" pitchFamily="18" charset="0"/>
              </a:rPr>
              <a:t>Бағлан</a:t>
            </a:r>
            <a:r>
              <a:rPr lang="ru-RU" b="1" i="1" dirty="0" smtClean="0">
                <a:solidFill>
                  <a:srgbClr val="002060"/>
                </a:solidFill>
                <a:latin typeface="Times New Roman" pitchFamily="18" charset="0"/>
                <a:ea typeface="Calibri" pitchFamily="34" charset="0"/>
                <a:cs typeface="Times New Roman" pitchFamily="18" charset="0"/>
              </a:rPr>
              <a:t> (грек-</a:t>
            </a:r>
            <a:r>
              <a:rPr lang="ru-RU" b="1" i="1" dirty="0" err="1" smtClean="0">
                <a:solidFill>
                  <a:srgbClr val="002060"/>
                </a:solidFill>
                <a:latin typeface="Times New Roman" pitchFamily="18" charset="0"/>
                <a:ea typeface="Calibri" pitchFamily="34" charset="0"/>
                <a:cs typeface="Times New Roman" pitchFamily="18" charset="0"/>
              </a:rPr>
              <a:t>рим</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smtClean="0">
                <a:solidFill>
                  <a:srgbClr val="002060"/>
                </a:solidFill>
                <a:latin typeface="Times New Roman" pitchFamily="18" charset="0"/>
                <a:ea typeface="Calibri" pitchFamily="34" charset="0"/>
                <a:cs typeface="Times New Roman" pitchFamily="18" charset="0"/>
              </a:rPr>
              <a:t>күресі</a:t>
            </a:r>
            <a:r>
              <a:rPr lang="ru-RU" b="1" i="1" dirty="0" smtClean="0">
                <a:solidFill>
                  <a:srgbClr val="002060"/>
                </a:solidFill>
                <a:latin typeface="Times New Roman" pitchFamily="18" charset="0"/>
                <a:ea typeface="Calibri" pitchFamily="34" charset="0"/>
                <a:cs typeface="Times New Roman" pitchFamily="18" charset="0"/>
              </a:rPr>
              <a:t>)</a:t>
            </a:r>
            <a:endParaRPr lang="ru-RU"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b="1" i="1" dirty="0" smtClean="0">
                <a:solidFill>
                  <a:srgbClr val="002060"/>
                </a:solidFill>
                <a:latin typeface="Times New Roman" pitchFamily="18" charset="0"/>
                <a:ea typeface="Calibri" pitchFamily="34" charset="0"/>
                <a:cs typeface="Times New Roman" pitchFamily="18" charset="0"/>
              </a:rPr>
              <a:t>10. </a:t>
            </a:r>
            <a:r>
              <a:rPr lang="ru-RU" b="1" i="1" dirty="0" err="1" smtClean="0">
                <a:solidFill>
                  <a:srgbClr val="002060"/>
                </a:solidFill>
                <a:latin typeface="Times New Roman" pitchFamily="18" charset="0"/>
                <a:ea typeface="Calibri" pitchFamily="34" charset="0"/>
                <a:cs typeface="Times New Roman" pitchFamily="18" charset="0"/>
              </a:rPr>
              <a:t>Ұлан</a:t>
            </a:r>
            <a:r>
              <a:rPr lang="ru-RU" b="1" i="1" dirty="0" smtClean="0">
                <a:solidFill>
                  <a:srgbClr val="002060"/>
                </a:solidFill>
                <a:latin typeface="Times New Roman" pitchFamily="18" charset="0"/>
                <a:ea typeface="Calibri" pitchFamily="34" charset="0"/>
                <a:cs typeface="Times New Roman" pitchFamily="18" charset="0"/>
              </a:rPr>
              <a:t> Саят (</a:t>
            </a:r>
            <a:r>
              <a:rPr lang="ru-RU" b="1" i="1" dirty="0" err="1" smtClean="0">
                <a:solidFill>
                  <a:srgbClr val="002060"/>
                </a:solidFill>
                <a:latin typeface="Times New Roman" pitchFamily="18" charset="0"/>
                <a:ea typeface="Calibri" pitchFamily="34" charset="0"/>
                <a:cs typeface="Times New Roman" pitchFamily="18" charset="0"/>
              </a:rPr>
              <a:t>еркін</a:t>
            </a:r>
            <a:r>
              <a:rPr lang="ru-RU" b="1" i="1" dirty="0" smtClean="0">
                <a:solidFill>
                  <a:srgbClr val="002060"/>
                </a:solidFill>
                <a:latin typeface="Times New Roman" pitchFamily="18" charset="0"/>
                <a:ea typeface="Calibri" pitchFamily="34" charset="0"/>
                <a:cs typeface="Times New Roman" pitchFamily="18" charset="0"/>
              </a:rPr>
              <a:t> </a:t>
            </a:r>
            <a:r>
              <a:rPr lang="ru-RU" b="1" i="1" dirty="0" err="1">
                <a:solidFill>
                  <a:srgbClr val="002060"/>
                </a:solidFill>
                <a:latin typeface="Times New Roman" pitchFamily="18" charset="0"/>
                <a:ea typeface="Calibri" pitchFamily="34" charset="0"/>
                <a:cs typeface="Times New Roman" pitchFamily="18" charset="0"/>
              </a:rPr>
              <a:t>күрес</a:t>
            </a:r>
            <a:r>
              <a:rPr lang="ru-RU" b="1" i="1" dirty="0" smtClean="0">
                <a:solidFill>
                  <a:srgbClr val="002060"/>
                </a:solidFill>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kk-KZ" b="1" i="1" dirty="0" smtClean="0">
                <a:solidFill>
                  <a:srgbClr val="002060"/>
                </a:solidFill>
                <a:latin typeface="Times New Roman" pitchFamily="18" charset="0"/>
                <a:ea typeface="Calibri" pitchFamily="34" charset="0"/>
                <a:cs typeface="Times New Roman" pitchFamily="18" charset="0"/>
              </a:rPr>
              <a:t>11. Жарылқасын Әлішер</a:t>
            </a:r>
            <a:r>
              <a:rPr lang="kk-KZ" b="1" i="1" dirty="0">
                <a:solidFill>
                  <a:srgbClr val="002060"/>
                </a:solidFill>
                <a:ea typeface="Calibri" pitchFamily="34" charset="0"/>
                <a:cs typeface="Times New Roman" pitchFamily="18" charset="0"/>
              </a:rPr>
              <a:t>( дзюдо</a:t>
            </a:r>
            <a:r>
              <a:rPr lang="kk-KZ" b="1" i="1" dirty="0" smtClean="0">
                <a:solidFill>
                  <a:srgbClr val="002060"/>
                </a:solidFill>
                <a:ea typeface="Calibri" pitchFamily="34" charset="0"/>
                <a:cs typeface="Times New Roman" pitchFamily="18" charset="0"/>
              </a:rPr>
              <a:t>)</a:t>
            </a:r>
            <a:endParaRPr lang="ru-RU" b="1" i="1" dirty="0" smtClean="0">
              <a:solidFill>
                <a:srgbClr val="002060"/>
              </a:solidFill>
              <a:ea typeface="Calibri" pitchFamily="34" charset="0"/>
              <a:cs typeface="Times New Roman" pitchFamily="18" charset="0"/>
            </a:endParaRPr>
          </a:p>
          <a:p>
            <a:pPr eaLnBrk="0" fontAlgn="base" hangingPunct="0">
              <a:spcBef>
                <a:spcPct val="0"/>
              </a:spcBef>
              <a:spcAft>
                <a:spcPct val="0"/>
              </a:spcAft>
            </a:pPr>
            <a:r>
              <a:rPr lang="kk-KZ" b="1" i="1" dirty="0" smtClean="0">
                <a:solidFill>
                  <a:srgbClr val="002060"/>
                </a:solidFill>
                <a:latin typeface="Times New Roman" pitchFamily="18" charset="0"/>
                <a:ea typeface="Calibri" pitchFamily="34" charset="0"/>
                <a:cs typeface="Times New Roman" pitchFamily="18" charset="0"/>
              </a:rPr>
              <a:t>12. Мұрат Әлішер</a:t>
            </a:r>
            <a:r>
              <a:rPr lang="ru-RU" b="1" i="1" dirty="0">
                <a:solidFill>
                  <a:srgbClr val="002060"/>
                </a:solidFill>
                <a:ea typeface="Calibri" pitchFamily="34" charset="0"/>
                <a:cs typeface="Times New Roman" pitchFamily="18" charset="0"/>
              </a:rPr>
              <a:t>(</a:t>
            </a:r>
            <a:r>
              <a:rPr lang="ru-RU" b="1" i="1" dirty="0" err="1">
                <a:solidFill>
                  <a:srgbClr val="002060"/>
                </a:solidFill>
                <a:ea typeface="Calibri" pitchFamily="34" charset="0"/>
                <a:cs typeface="Times New Roman" pitchFamily="18" charset="0"/>
              </a:rPr>
              <a:t>еркін</a:t>
            </a:r>
            <a:r>
              <a:rPr lang="ru-RU" b="1" i="1" dirty="0">
                <a:solidFill>
                  <a:srgbClr val="002060"/>
                </a:solidFill>
                <a:ea typeface="Calibri" pitchFamily="34" charset="0"/>
                <a:cs typeface="Times New Roman" pitchFamily="18" charset="0"/>
              </a:rPr>
              <a:t> </a:t>
            </a:r>
            <a:r>
              <a:rPr lang="ru-RU" b="1" i="1" dirty="0" err="1">
                <a:solidFill>
                  <a:srgbClr val="002060"/>
                </a:solidFill>
                <a:ea typeface="Calibri" pitchFamily="34" charset="0"/>
                <a:cs typeface="Times New Roman" pitchFamily="18" charset="0"/>
              </a:rPr>
              <a:t>күрес</a:t>
            </a:r>
            <a:r>
              <a:rPr lang="ru-RU" b="1" i="1" dirty="0">
                <a:solidFill>
                  <a:srgbClr val="002060"/>
                </a:solidFill>
                <a:ea typeface="Calibri" pitchFamily="34" charset="0"/>
                <a:cs typeface="Times New Roman" pitchFamily="18" charset="0"/>
              </a:rPr>
              <a:t>)</a:t>
            </a:r>
            <a:endParaRPr lang="kk-KZ" b="1" i="1" dirty="0">
              <a:solidFill>
                <a:srgbClr val="002060"/>
              </a:solidFill>
              <a:ea typeface="Calibri" pitchFamily="34" charset="0"/>
              <a:cs typeface="Times New Roman" pitchFamily="18" charset="0"/>
            </a:endParaRPr>
          </a:p>
          <a:p>
            <a:pPr eaLnBrk="0" fontAlgn="base" hangingPunct="0">
              <a:spcBef>
                <a:spcPct val="0"/>
              </a:spcBef>
              <a:spcAft>
                <a:spcPct val="0"/>
              </a:spcAft>
            </a:pPr>
            <a:endParaRPr lang="kk-KZ" b="1" i="1" u="sng" dirty="0">
              <a:solidFill>
                <a:srgbClr val="800000"/>
              </a:solidFill>
              <a:latin typeface="Times New Roman" pitchFamily="18" charset="0"/>
              <a:ea typeface="Calibri" pitchFamily="34" charset="0"/>
              <a:cs typeface="Times New Roman" pitchFamily="18" charset="0"/>
            </a:endParaRPr>
          </a:p>
          <a:p>
            <a:pPr marL="0" lvl="0" indent="0" algn="ctr" eaLnBrk="0" fontAlgn="base" hangingPunct="0">
              <a:spcBef>
                <a:spcPct val="0"/>
              </a:spcBef>
              <a:spcAft>
                <a:spcPct val="0"/>
              </a:spcAft>
              <a:buNone/>
            </a:pPr>
            <a:endParaRPr lang="ru-RU" b="1" i="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633473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8490" y="570156"/>
            <a:ext cx="7771942" cy="770612"/>
          </a:xfrm>
        </p:spPr>
        <p:txBody>
          <a:bodyPr>
            <a:normAutofit fontScale="90000"/>
          </a:bodyPr>
          <a:lstStyle/>
          <a:p>
            <a:pPr algn="ctr"/>
            <a:r>
              <a:rPr lang="kk-KZ" sz="2800" b="1" dirty="0" smtClean="0">
                <a:solidFill>
                  <a:srgbClr val="0000FF"/>
                </a:solidFill>
                <a:latin typeface="Times New Roman" pitchFamily="18" charset="0"/>
                <a:ea typeface="Calibri" pitchFamily="34" charset="0"/>
                <a:cs typeface="Times New Roman" pitchFamily="18" charset="0"/>
              </a:rPr>
              <a:t/>
            </a:r>
            <a:br>
              <a:rPr lang="kk-KZ" sz="2800" b="1" dirty="0" smtClean="0">
                <a:solidFill>
                  <a:srgbClr val="0000FF"/>
                </a:solidFill>
                <a:latin typeface="Times New Roman" pitchFamily="18" charset="0"/>
                <a:ea typeface="Calibri" pitchFamily="34" charset="0"/>
                <a:cs typeface="Times New Roman" pitchFamily="18" charset="0"/>
              </a:rPr>
            </a:br>
            <a:endParaRPr lang="ru-RU" sz="2800" dirty="0"/>
          </a:p>
        </p:txBody>
      </p:sp>
      <p:sp>
        <p:nvSpPr>
          <p:cNvPr id="3" name="Объект 2"/>
          <p:cNvSpPr>
            <a:spLocks noGrp="1"/>
          </p:cNvSpPr>
          <p:nvPr>
            <p:ph sz="quarter" idx="13"/>
          </p:nvPr>
        </p:nvSpPr>
        <p:spPr>
          <a:xfrm>
            <a:off x="323528" y="-99392"/>
            <a:ext cx="8280919" cy="6696744"/>
          </a:xfrm>
        </p:spPr>
        <p:txBody>
          <a:bodyPr>
            <a:normAutofit fontScale="92500" lnSpcReduction="10000"/>
          </a:bodyPr>
          <a:lstStyle/>
          <a:p>
            <a:pPr marL="0" indent="0" algn="ctr">
              <a:buNone/>
            </a:pPr>
            <a:endParaRPr lang="kk-KZ" sz="3300" b="1" i="1" u="sng" dirty="0" smtClean="0">
              <a:solidFill>
                <a:schemeClr val="accent3">
                  <a:lumMod val="75000"/>
                </a:schemeClr>
              </a:solidFill>
              <a:latin typeface="Times New Roman" pitchFamily="18" charset="0"/>
              <a:ea typeface="Calibri" pitchFamily="34" charset="0"/>
              <a:cs typeface="Times New Roman" pitchFamily="18" charset="0"/>
            </a:endParaRPr>
          </a:p>
          <a:p>
            <a:pPr algn="ctr"/>
            <a:r>
              <a:rPr lang="kk-KZ" sz="3300" b="1" i="1" u="sng" dirty="0">
                <a:solidFill>
                  <a:srgbClr val="002060"/>
                </a:solidFill>
                <a:latin typeface="Times New Roman" pitchFamily="18" charset="0"/>
                <a:ea typeface="Calibri" pitchFamily="34" charset="0"/>
                <a:cs typeface="Times New Roman" pitchFamily="18" charset="0"/>
              </a:rPr>
              <a:t>9</a:t>
            </a:r>
            <a:r>
              <a:rPr lang="kk-KZ" sz="3300" b="1" i="1" u="sng" dirty="0" smtClean="0">
                <a:solidFill>
                  <a:srgbClr val="002060"/>
                </a:solidFill>
                <a:latin typeface="Times New Roman" pitchFamily="18" charset="0"/>
                <a:ea typeface="Calibri" pitchFamily="34" charset="0"/>
                <a:cs typeface="Times New Roman" pitchFamily="18" charset="0"/>
              </a:rPr>
              <a:t> «Ә» сынып   Курмашева Г.А.</a:t>
            </a:r>
            <a:endParaRPr lang="kk-KZ" sz="3300" b="1" i="1" u="sng" dirty="0">
              <a:solidFill>
                <a:srgbClr val="002060"/>
              </a:solidFill>
              <a:latin typeface="Times New Roman" pitchFamily="18" charset="0"/>
              <a:ea typeface="Calibri" pitchFamily="34" charset="0"/>
              <a:cs typeface="Times New Roman" pitchFamily="18" charset="0"/>
            </a:endParaRPr>
          </a:p>
          <a:p>
            <a:pPr algn="ctr" eaLnBrk="0" fontAlgn="base" hangingPunct="0">
              <a:spcBef>
                <a:spcPct val="0"/>
              </a:spcBef>
              <a:spcAft>
                <a:spcPct val="0"/>
              </a:spcAft>
            </a:pPr>
            <a:r>
              <a:rPr lang="kk-KZ" sz="2400" b="1" i="1" dirty="0">
                <a:solidFill>
                  <a:srgbClr val="002060"/>
                </a:solidFill>
                <a:latin typeface="Times New Roman" pitchFamily="18" charset="0"/>
                <a:ea typeface="Calibri" pitchFamily="34" charset="0"/>
                <a:cs typeface="Times New Roman" pitchFamily="18" charset="0"/>
              </a:rPr>
              <a:t>Үздік</a:t>
            </a:r>
          </a:p>
          <a:p>
            <a:pPr marL="0" indent="0" algn="ctr" eaLnBrk="0" fontAlgn="base" hangingPunct="0">
              <a:spcBef>
                <a:spcPct val="0"/>
              </a:spcBef>
              <a:spcAft>
                <a:spcPct val="0"/>
              </a:spcAft>
              <a:buNone/>
            </a:pPr>
            <a:r>
              <a:rPr lang="ru-RU" sz="2400" b="1" i="1" dirty="0" err="1">
                <a:solidFill>
                  <a:srgbClr val="002060"/>
                </a:solidFill>
              </a:rPr>
              <a:t>Құтан</a:t>
            </a:r>
            <a:r>
              <a:rPr lang="ru-RU" sz="2400" b="1" i="1" dirty="0">
                <a:solidFill>
                  <a:srgbClr val="002060"/>
                </a:solidFill>
              </a:rPr>
              <a:t> </a:t>
            </a:r>
            <a:r>
              <a:rPr lang="ru-RU" sz="2400" b="1" i="1" dirty="0" err="1">
                <a:solidFill>
                  <a:srgbClr val="002060"/>
                </a:solidFill>
              </a:rPr>
              <a:t>Қарақат</a:t>
            </a:r>
            <a:r>
              <a:rPr lang="ru-RU" sz="2400" b="1" i="1" dirty="0">
                <a:solidFill>
                  <a:srgbClr val="002060"/>
                </a:solidFill>
              </a:rPr>
              <a:t> (</a:t>
            </a:r>
            <a:r>
              <a:rPr lang="ru-RU" sz="2400" b="1" i="1" dirty="0" err="1">
                <a:solidFill>
                  <a:srgbClr val="002060"/>
                </a:solidFill>
              </a:rPr>
              <a:t>ескек</a:t>
            </a:r>
            <a:r>
              <a:rPr lang="ru-RU" sz="2400" b="1" i="1" dirty="0">
                <a:solidFill>
                  <a:srgbClr val="002060"/>
                </a:solidFill>
              </a:rPr>
              <a:t> </a:t>
            </a:r>
            <a:r>
              <a:rPr lang="ru-RU" sz="2400" b="1" i="1" dirty="0" err="1">
                <a:solidFill>
                  <a:srgbClr val="002060"/>
                </a:solidFill>
              </a:rPr>
              <a:t>есу</a:t>
            </a:r>
            <a:r>
              <a:rPr lang="ru-RU" sz="2400" b="1" i="1" dirty="0">
                <a:solidFill>
                  <a:srgbClr val="002060"/>
                </a:solidFill>
              </a:rPr>
              <a:t>)</a:t>
            </a:r>
          </a:p>
          <a:p>
            <a:pPr algn="ctr"/>
            <a:r>
              <a:rPr lang="kk-KZ" sz="2800" b="1" i="1" dirty="0" smtClean="0">
                <a:solidFill>
                  <a:srgbClr val="002060"/>
                </a:solidFill>
                <a:latin typeface="Times New Roman" pitchFamily="18" charset="0"/>
                <a:ea typeface="Calibri" pitchFamily="34" charset="0"/>
                <a:cs typeface="Times New Roman" pitchFamily="18" charset="0"/>
              </a:rPr>
              <a:t>Екпінділер</a:t>
            </a:r>
            <a:endParaRPr lang="ru-RU" sz="2800" b="1" i="1" dirty="0">
              <a:solidFill>
                <a:srgbClr val="002060"/>
              </a:solidFill>
              <a:latin typeface="Times New Roman" pitchFamily="18" charset="0"/>
              <a:cs typeface="Times New Roman" pitchFamily="18" charset="0"/>
            </a:endParaRPr>
          </a:p>
          <a:p>
            <a:r>
              <a:rPr lang="ru-RU" sz="2800" b="1" i="1" dirty="0" smtClean="0">
                <a:solidFill>
                  <a:srgbClr val="002060"/>
                </a:solidFill>
              </a:rPr>
              <a:t>1</a:t>
            </a:r>
            <a:r>
              <a:rPr lang="ru-RU" sz="2800" b="1" i="1" dirty="0">
                <a:solidFill>
                  <a:srgbClr val="002060"/>
                </a:solidFill>
              </a:rPr>
              <a:t>. </a:t>
            </a:r>
            <a:r>
              <a:rPr lang="ru-RU" sz="2700" b="1" i="1" dirty="0" err="1">
                <a:solidFill>
                  <a:srgbClr val="002060"/>
                </a:solidFill>
              </a:rPr>
              <a:t>Абдигали</a:t>
            </a:r>
            <a:r>
              <a:rPr lang="ru-RU" sz="2700" b="1" i="1" dirty="0">
                <a:solidFill>
                  <a:srgbClr val="002060"/>
                </a:solidFill>
              </a:rPr>
              <a:t> </a:t>
            </a:r>
            <a:r>
              <a:rPr lang="ru-RU" sz="2700" b="1" i="1" dirty="0" err="1" smtClean="0">
                <a:solidFill>
                  <a:srgbClr val="002060"/>
                </a:solidFill>
              </a:rPr>
              <a:t>Аян</a:t>
            </a:r>
            <a:r>
              <a:rPr lang="ru-RU" sz="2700" b="1" i="1" dirty="0" smtClean="0">
                <a:solidFill>
                  <a:srgbClr val="002060"/>
                </a:solidFill>
              </a:rPr>
              <a:t> (су </a:t>
            </a:r>
            <a:r>
              <a:rPr lang="ru-RU" sz="2700" b="1" i="1" dirty="0" err="1" smtClean="0">
                <a:solidFill>
                  <a:srgbClr val="002060"/>
                </a:solidFill>
              </a:rPr>
              <a:t>добы</a:t>
            </a:r>
            <a:r>
              <a:rPr lang="ru-RU" sz="2700" b="1" i="1" dirty="0" smtClean="0">
                <a:solidFill>
                  <a:srgbClr val="002060"/>
                </a:solidFill>
              </a:rPr>
              <a:t>)</a:t>
            </a:r>
          </a:p>
          <a:p>
            <a:r>
              <a:rPr lang="kk-KZ" sz="2700" b="1" i="1" dirty="0" smtClean="0">
                <a:solidFill>
                  <a:srgbClr val="002060"/>
                </a:solidFill>
              </a:rPr>
              <a:t>2. Алпысбай Абылайхан (баскетбол)</a:t>
            </a:r>
          </a:p>
          <a:p>
            <a:r>
              <a:rPr lang="kk-KZ" sz="2700" b="1" i="1" dirty="0" smtClean="0">
                <a:solidFill>
                  <a:srgbClr val="002060"/>
                </a:solidFill>
              </a:rPr>
              <a:t>3. Асқар Нұрбақыт (дзюдо)</a:t>
            </a:r>
          </a:p>
          <a:p>
            <a:r>
              <a:rPr lang="kk-KZ" sz="2700" b="1" i="1" dirty="0" smtClean="0">
                <a:solidFill>
                  <a:srgbClr val="002060"/>
                </a:solidFill>
              </a:rPr>
              <a:t>4. Құтан Қарақат (ескек есу)</a:t>
            </a:r>
          </a:p>
          <a:p>
            <a:r>
              <a:rPr lang="ru-RU" sz="2700" b="1" i="1" dirty="0">
                <a:solidFill>
                  <a:srgbClr val="002060"/>
                </a:solidFill>
              </a:rPr>
              <a:t>5. </a:t>
            </a:r>
            <a:r>
              <a:rPr lang="kk-KZ" sz="2700" b="1" i="1" dirty="0" smtClean="0">
                <a:solidFill>
                  <a:srgbClr val="002060"/>
                </a:solidFill>
              </a:rPr>
              <a:t>Кеңесбек Аслан </a:t>
            </a:r>
            <a:r>
              <a:rPr lang="kk-KZ" sz="2700" b="1" i="1" dirty="0">
                <a:solidFill>
                  <a:srgbClr val="002060"/>
                </a:solidFill>
              </a:rPr>
              <a:t>(таэквондо</a:t>
            </a:r>
            <a:r>
              <a:rPr lang="kk-KZ" sz="2700" b="1" i="1" dirty="0" smtClean="0">
                <a:solidFill>
                  <a:srgbClr val="002060"/>
                </a:solidFill>
              </a:rPr>
              <a:t>)</a:t>
            </a:r>
            <a:endParaRPr lang="ru-RU" sz="2700" b="1" i="1" dirty="0">
              <a:solidFill>
                <a:srgbClr val="002060"/>
              </a:solidFill>
            </a:endParaRPr>
          </a:p>
          <a:p>
            <a:r>
              <a:rPr lang="ru-RU" sz="2700" b="1" i="1" dirty="0" smtClean="0">
                <a:solidFill>
                  <a:srgbClr val="002060"/>
                </a:solidFill>
              </a:rPr>
              <a:t>6. </a:t>
            </a:r>
            <a:r>
              <a:rPr lang="ru-RU" sz="2700" b="1" i="1" dirty="0" err="1" smtClean="0">
                <a:solidFill>
                  <a:srgbClr val="002060"/>
                </a:solidFill>
              </a:rPr>
              <a:t>Найманбаева</a:t>
            </a:r>
            <a:r>
              <a:rPr lang="ru-RU" sz="2700" b="1" i="1" dirty="0" smtClean="0">
                <a:solidFill>
                  <a:srgbClr val="002060"/>
                </a:solidFill>
              </a:rPr>
              <a:t> </a:t>
            </a:r>
            <a:r>
              <a:rPr lang="ru-RU" sz="2700" b="1" i="1" dirty="0" err="1" smtClean="0">
                <a:solidFill>
                  <a:srgbClr val="002060"/>
                </a:solidFill>
              </a:rPr>
              <a:t>Аружан</a:t>
            </a:r>
            <a:r>
              <a:rPr lang="ru-RU" sz="2700" b="1" i="1" dirty="0" smtClean="0">
                <a:solidFill>
                  <a:srgbClr val="002060"/>
                </a:solidFill>
              </a:rPr>
              <a:t> (</a:t>
            </a:r>
            <a:r>
              <a:rPr lang="ru-RU" sz="2700" b="1" i="1" dirty="0" err="1" smtClean="0">
                <a:solidFill>
                  <a:srgbClr val="002060"/>
                </a:solidFill>
              </a:rPr>
              <a:t>таэквондо</a:t>
            </a:r>
            <a:r>
              <a:rPr lang="ru-RU" sz="2700" b="1" i="1" dirty="0" smtClean="0">
                <a:solidFill>
                  <a:srgbClr val="002060"/>
                </a:solidFill>
              </a:rPr>
              <a:t>)</a:t>
            </a:r>
          </a:p>
          <a:p>
            <a:r>
              <a:rPr lang="kk-KZ" sz="2700" b="1" i="1" dirty="0" smtClean="0">
                <a:solidFill>
                  <a:srgbClr val="002060"/>
                </a:solidFill>
              </a:rPr>
              <a:t>7. </a:t>
            </a:r>
            <a:r>
              <a:rPr lang="kk-KZ" sz="2700" b="1" i="1" dirty="0">
                <a:solidFill>
                  <a:srgbClr val="002060"/>
                </a:solidFill>
              </a:rPr>
              <a:t>Марханбет </a:t>
            </a:r>
            <a:r>
              <a:rPr lang="kk-KZ" sz="2700" b="1" i="1" dirty="0" smtClean="0">
                <a:solidFill>
                  <a:srgbClr val="002060"/>
                </a:solidFill>
              </a:rPr>
              <a:t>Жанарыс (</a:t>
            </a:r>
            <a:r>
              <a:rPr lang="kk-KZ" sz="2700" b="1" i="1" dirty="0">
                <a:solidFill>
                  <a:srgbClr val="002060"/>
                </a:solidFill>
              </a:rPr>
              <a:t>дзюдо</a:t>
            </a:r>
            <a:r>
              <a:rPr lang="kk-KZ" sz="2700" b="1" i="1" dirty="0" smtClean="0">
                <a:solidFill>
                  <a:srgbClr val="002060"/>
                </a:solidFill>
              </a:rPr>
              <a:t>)</a:t>
            </a:r>
          </a:p>
          <a:p>
            <a:r>
              <a:rPr lang="ru-RU" sz="2700" b="1" i="1" dirty="0" smtClean="0">
                <a:solidFill>
                  <a:srgbClr val="002060"/>
                </a:solidFill>
              </a:rPr>
              <a:t>8. </a:t>
            </a:r>
            <a:r>
              <a:rPr lang="kk-KZ" sz="2700" b="1" i="1" dirty="0" smtClean="0">
                <a:solidFill>
                  <a:srgbClr val="002060"/>
                </a:solidFill>
              </a:rPr>
              <a:t>Серікбай Аян (таэквондо)</a:t>
            </a:r>
          </a:p>
          <a:p>
            <a:r>
              <a:rPr lang="kk-KZ" sz="2700" b="1" i="1" dirty="0" smtClean="0">
                <a:solidFill>
                  <a:srgbClr val="002060"/>
                </a:solidFill>
              </a:rPr>
              <a:t>9. Тұрарбек Асылбек (еркін күрес)</a:t>
            </a:r>
          </a:p>
          <a:p>
            <a:endParaRPr lang="kk-KZ" sz="2800" b="1" i="1" dirty="0" smtClean="0">
              <a:solidFill>
                <a:schemeClr val="accent3">
                  <a:lumMod val="75000"/>
                </a:schemeClr>
              </a:solidFill>
            </a:endParaRPr>
          </a:p>
        </p:txBody>
      </p:sp>
    </p:spTree>
    <p:extLst>
      <p:ext uri="{BB962C8B-B14F-4D97-AF65-F5344CB8AC3E}">
        <p14:creationId xmlns:p14="http://schemas.microsoft.com/office/powerpoint/2010/main" val="83592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8490" y="570156"/>
            <a:ext cx="7771942" cy="770612"/>
          </a:xfrm>
        </p:spPr>
        <p:txBody>
          <a:bodyPr>
            <a:normAutofit fontScale="90000"/>
          </a:bodyPr>
          <a:lstStyle/>
          <a:p>
            <a:pPr marL="0" indent="0" algn="ctr">
              <a:buNone/>
            </a:pPr>
            <a:r>
              <a:rPr lang="kk-KZ" sz="2800" b="1" dirty="0" smtClean="0">
                <a:solidFill>
                  <a:srgbClr val="0000FF"/>
                </a:solidFill>
                <a:latin typeface="Times New Roman" pitchFamily="18" charset="0"/>
                <a:ea typeface="Calibri" pitchFamily="34" charset="0"/>
                <a:cs typeface="Times New Roman" pitchFamily="18" charset="0"/>
              </a:rPr>
              <a:t/>
            </a:r>
            <a:br>
              <a:rPr lang="kk-KZ" sz="2800" b="1" dirty="0" smtClean="0">
                <a:solidFill>
                  <a:srgbClr val="0000FF"/>
                </a:solidFill>
                <a:latin typeface="Times New Roman" pitchFamily="18" charset="0"/>
                <a:ea typeface="Calibri" pitchFamily="34" charset="0"/>
                <a:cs typeface="Times New Roman" pitchFamily="18" charset="0"/>
              </a:rPr>
            </a:br>
            <a:endParaRPr lang="ru-RU" sz="2800" dirty="0"/>
          </a:p>
        </p:txBody>
      </p:sp>
      <p:sp>
        <p:nvSpPr>
          <p:cNvPr id="3" name="Объект 2"/>
          <p:cNvSpPr>
            <a:spLocks noGrp="1"/>
          </p:cNvSpPr>
          <p:nvPr>
            <p:ph sz="quarter" idx="13"/>
          </p:nvPr>
        </p:nvSpPr>
        <p:spPr>
          <a:xfrm>
            <a:off x="323529" y="980728"/>
            <a:ext cx="8121224" cy="5145435"/>
          </a:xfrm>
        </p:spPr>
        <p:txBody>
          <a:bodyPr>
            <a:normAutofit fontScale="62500" lnSpcReduction="20000"/>
          </a:bodyPr>
          <a:lstStyle/>
          <a:p>
            <a:pPr algn="ctr"/>
            <a:endParaRPr lang="kk-KZ" b="1" i="1" u="sng" dirty="0" smtClean="0">
              <a:solidFill>
                <a:schemeClr val="accent3">
                  <a:lumMod val="75000"/>
                </a:schemeClr>
              </a:solidFill>
              <a:latin typeface="Times New Roman" pitchFamily="18" charset="0"/>
              <a:ea typeface="Calibri" pitchFamily="34" charset="0"/>
              <a:cs typeface="Times New Roman" pitchFamily="18" charset="0"/>
            </a:endParaRPr>
          </a:p>
          <a:p>
            <a:pPr algn="ctr"/>
            <a:endParaRPr lang="kk-KZ" sz="3300" b="1" i="1" u="sng" dirty="0" smtClean="0">
              <a:solidFill>
                <a:schemeClr val="accent3">
                  <a:lumMod val="75000"/>
                </a:schemeClr>
              </a:solidFill>
              <a:latin typeface="Times New Roman" pitchFamily="18" charset="0"/>
              <a:ea typeface="Calibri" pitchFamily="34" charset="0"/>
              <a:cs typeface="Times New Roman" pitchFamily="18" charset="0"/>
            </a:endParaRPr>
          </a:p>
          <a:p>
            <a:pPr algn="ctr"/>
            <a:r>
              <a:rPr lang="kk-KZ" sz="3300" b="1" i="1" u="sng" dirty="0">
                <a:solidFill>
                  <a:srgbClr val="002060"/>
                </a:solidFill>
                <a:latin typeface="Times New Roman" pitchFamily="18" charset="0"/>
                <a:ea typeface="Calibri" pitchFamily="34" charset="0"/>
                <a:cs typeface="Times New Roman" pitchFamily="18" charset="0"/>
              </a:rPr>
              <a:t>9</a:t>
            </a:r>
            <a:r>
              <a:rPr lang="kk-KZ" sz="3300" b="1" i="1" u="sng" dirty="0" smtClean="0">
                <a:solidFill>
                  <a:srgbClr val="002060"/>
                </a:solidFill>
                <a:latin typeface="Times New Roman" pitchFamily="18" charset="0"/>
                <a:ea typeface="Calibri" pitchFamily="34" charset="0"/>
                <a:cs typeface="Times New Roman" pitchFamily="18" charset="0"/>
              </a:rPr>
              <a:t> «Б» сынып   Утегенов Т.Г.</a:t>
            </a:r>
            <a:endParaRPr lang="ru-RU" sz="2800" b="1" i="1" dirty="0" smtClean="0">
              <a:solidFill>
                <a:srgbClr val="002060"/>
              </a:solidFill>
            </a:endParaRPr>
          </a:p>
          <a:p>
            <a:pPr marL="0" indent="0" algn="ctr">
              <a:buNone/>
            </a:pPr>
            <a:endParaRPr lang="kk-KZ" sz="2800" b="1" i="1" dirty="0">
              <a:solidFill>
                <a:srgbClr val="002060"/>
              </a:solidFill>
            </a:endParaRPr>
          </a:p>
          <a:p>
            <a:pPr algn="ctr"/>
            <a:r>
              <a:rPr lang="kk-KZ" sz="2800" b="1" i="1" dirty="0" smtClean="0">
                <a:solidFill>
                  <a:srgbClr val="002060"/>
                </a:solidFill>
                <a:latin typeface="Times New Roman" pitchFamily="18" charset="0"/>
                <a:ea typeface="Calibri" pitchFamily="34" charset="0"/>
                <a:cs typeface="Times New Roman" pitchFamily="18" charset="0"/>
              </a:rPr>
              <a:t>Екпінділер</a:t>
            </a:r>
          </a:p>
          <a:p>
            <a:pPr marL="45720" indent="0" algn="ctr">
              <a:buNone/>
            </a:pPr>
            <a:endParaRPr lang="ru-RU" sz="2800" b="1" i="1" dirty="0">
              <a:solidFill>
                <a:srgbClr val="002060"/>
              </a:solidFill>
              <a:latin typeface="Times New Roman" pitchFamily="18" charset="0"/>
              <a:cs typeface="Times New Roman" pitchFamily="18" charset="0"/>
            </a:endParaRPr>
          </a:p>
          <a:p>
            <a:r>
              <a:rPr lang="ru-RU" sz="2800" b="1" i="1" dirty="0" smtClean="0">
                <a:solidFill>
                  <a:srgbClr val="002060"/>
                </a:solidFill>
              </a:rPr>
              <a:t>1. </a:t>
            </a:r>
            <a:r>
              <a:rPr lang="ru-RU" sz="2800" b="1" i="1" dirty="0" err="1" smtClean="0">
                <a:solidFill>
                  <a:srgbClr val="002060"/>
                </a:solidFill>
              </a:rPr>
              <a:t>Бимұрат</a:t>
            </a:r>
            <a:r>
              <a:rPr lang="ru-RU" sz="2800" b="1" i="1" dirty="0" smtClean="0">
                <a:solidFill>
                  <a:srgbClr val="002060"/>
                </a:solidFill>
              </a:rPr>
              <a:t> </a:t>
            </a:r>
            <a:r>
              <a:rPr lang="ru-RU" sz="2800" b="1" i="1" dirty="0" err="1" smtClean="0">
                <a:solidFill>
                  <a:srgbClr val="002060"/>
                </a:solidFill>
              </a:rPr>
              <a:t>Ахат</a:t>
            </a:r>
            <a:r>
              <a:rPr lang="ru-RU" sz="2800" b="1" i="1" dirty="0" smtClean="0">
                <a:solidFill>
                  <a:srgbClr val="002060"/>
                </a:solidFill>
              </a:rPr>
              <a:t> </a:t>
            </a:r>
            <a:r>
              <a:rPr lang="kk-KZ" sz="2800" b="1" i="1" dirty="0">
                <a:solidFill>
                  <a:srgbClr val="002060"/>
                </a:solidFill>
              </a:rPr>
              <a:t>(бокс</a:t>
            </a:r>
            <a:r>
              <a:rPr lang="kk-KZ" sz="2800" b="1" i="1" dirty="0" smtClean="0">
                <a:solidFill>
                  <a:srgbClr val="002060"/>
                </a:solidFill>
              </a:rPr>
              <a:t>)</a:t>
            </a:r>
            <a:endParaRPr lang="ru-RU" sz="2800" b="1" i="1" dirty="0" smtClean="0">
              <a:solidFill>
                <a:srgbClr val="002060"/>
              </a:solidFill>
            </a:endParaRPr>
          </a:p>
          <a:p>
            <a:r>
              <a:rPr lang="ru-RU" sz="2800" b="1" i="1" dirty="0" smtClean="0">
                <a:solidFill>
                  <a:srgbClr val="002060"/>
                </a:solidFill>
              </a:rPr>
              <a:t>2. </a:t>
            </a:r>
            <a:r>
              <a:rPr lang="ru-RU" sz="2800" b="1" i="1" dirty="0" err="1" smtClean="0">
                <a:solidFill>
                  <a:srgbClr val="002060"/>
                </a:solidFill>
              </a:rPr>
              <a:t>Кенен</a:t>
            </a:r>
            <a:r>
              <a:rPr lang="ru-RU" sz="2800" b="1" i="1" dirty="0" smtClean="0">
                <a:solidFill>
                  <a:srgbClr val="002060"/>
                </a:solidFill>
              </a:rPr>
              <a:t> </a:t>
            </a:r>
            <a:r>
              <a:rPr lang="ru-RU" sz="2800" b="1" i="1" dirty="0" err="1" smtClean="0">
                <a:solidFill>
                  <a:srgbClr val="002060"/>
                </a:solidFill>
              </a:rPr>
              <a:t>Нұрдаулет</a:t>
            </a:r>
            <a:r>
              <a:rPr lang="ru-RU" sz="2800" b="1" i="1" dirty="0" smtClean="0">
                <a:solidFill>
                  <a:srgbClr val="002060"/>
                </a:solidFill>
              </a:rPr>
              <a:t> </a:t>
            </a:r>
            <a:r>
              <a:rPr lang="kk-KZ" sz="2800" b="1" i="1" dirty="0" smtClean="0">
                <a:solidFill>
                  <a:srgbClr val="002060"/>
                </a:solidFill>
              </a:rPr>
              <a:t>(бокс)</a:t>
            </a:r>
          </a:p>
          <a:p>
            <a:r>
              <a:rPr lang="kk-KZ" sz="2800" b="1" i="1" dirty="0" smtClean="0">
                <a:solidFill>
                  <a:srgbClr val="002060"/>
                </a:solidFill>
              </a:rPr>
              <a:t>3. Ташбай Анель (велоспорт)</a:t>
            </a:r>
          </a:p>
          <a:p>
            <a:r>
              <a:rPr lang="kk-KZ" sz="2800" b="1" i="1" dirty="0" smtClean="0">
                <a:solidFill>
                  <a:srgbClr val="002060"/>
                </a:solidFill>
              </a:rPr>
              <a:t>4. Кеңес Ади (бокс)</a:t>
            </a:r>
          </a:p>
          <a:p>
            <a:r>
              <a:rPr lang="kk-KZ" sz="2800" b="1" i="1" dirty="0" smtClean="0">
                <a:solidFill>
                  <a:srgbClr val="002060"/>
                </a:solidFill>
              </a:rPr>
              <a:t>5. Мажит Ұлпан (семерлесу)</a:t>
            </a:r>
          </a:p>
          <a:p>
            <a:r>
              <a:rPr lang="kk-KZ" sz="2800" b="1" i="1" dirty="0" smtClean="0">
                <a:solidFill>
                  <a:srgbClr val="002060"/>
                </a:solidFill>
              </a:rPr>
              <a:t>6. Тельтаев Ердаулет (бокс)</a:t>
            </a:r>
          </a:p>
          <a:p>
            <a:r>
              <a:rPr lang="kk-KZ" sz="2800" b="1" i="1" dirty="0" smtClean="0">
                <a:solidFill>
                  <a:srgbClr val="002060"/>
                </a:solidFill>
              </a:rPr>
              <a:t>7. Мұхаметқали Ислам </a:t>
            </a:r>
            <a:r>
              <a:rPr lang="kk-KZ" sz="2800" b="1" i="1" dirty="0">
                <a:solidFill>
                  <a:srgbClr val="002060"/>
                </a:solidFill>
              </a:rPr>
              <a:t>(бокс)</a:t>
            </a:r>
          </a:p>
          <a:p>
            <a:r>
              <a:rPr lang="ru-RU" sz="2800" b="1" i="1" dirty="0" smtClean="0">
                <a:solidFill>
                  <a:srgbClr val="002060"/>
                </a:solidFill>
              </a:rPr>
              <a:t>8.Ташбай </a:t>
            </a:r>
            <a:r>
              <a:rPr lang="ru-RU" sz="2800" b="1" i="1" dirty="0" err="1">
                <a:solidFill>
                  <a:srgbClr val="002060"/>
                </a:solidFill>
              </a:rPr>
              <a:t>Анель</a:t>
            </a:r>
            <a:r>
              <a:rPr lang="ru-RU" sz="2800" b="1" i="1" dirty="0">
                <a:solidFill>
                  <a:srgbClr val="002060"/>
                </a:solidFill>
              </a:rPr>
              <a:t> (велоспорт</a:t>
            </a:r>
            <a:r>
              <a:rPr lang="ru-RU" sz="2800" b="1" i="1" dirty="0" smtClean="0">
                <a:solidFill>
                  <a:srgbClr val="002060"/>
                </a:solidFill>
              </a:rPr>
              <a:t>)</a:t>
            </a:r>
          </a:p>
          <a:p>
            <a:r>
              <a:rPr lang="kk-KZ" sz="2800" b="1" i="1" dirty="0" smtClean="0">
                <a:solidFill>
                  <a:srgbClr val="002060"/>
                </a:solidFill>
              </a:rPr>
              <a:t>9. Қаратай Сырым </a:t>
            </a:r>
            <a:r>
              <a:rPr lang="kk-KZ" sz="2800" b="1" i="1" dirty="0">
                <a:solidFill>
                  <a:srgbClr val="002060"/>
                </a:solidFill>
              </a:rPr>
              <a:t>(бокс)</a:t>
            </a:r>
          </a:p>
          <a:p>
            <a:r>
              <a:rPr lang="kk-KZ" sz="2800" b="1" i="1" dirty="0" smtClean="0">
                <a:solidFill>
                  <a:srgbClr val="002060"/>
                </a:solidFill>
              </a:rPr>
              <a:t>10. Ильтызар Ердаулет (су добы)</a:t>
            </a:r>
            <a:endParaRPr lang="kk-KZ" sz="2800" b="1" i="1" dirty="0">
              <a:solidFill>
                <a:srgbClr val="002060"/>
              </a:solidFill>
            </a:endParaRPr>
          </a:p>
          <a:p>
            <a:endParaRPr lang="ru-RU" sz="2800" b="1" i="1" dirty="0">
              <a:solidFill>
                <a:srgbClr val="002060"/>
              </a:solidFill>
            </a:endParaRPr>
          </a:p>
          <a:p>
            <a:endParaRPr lang="kk-KZ" sz="2800" b="1" i="1" dirty="0" smtClean="0">
              <a:solidFill>
                <a:srgbClr val="002060"/>
              </a:solidFill>
            </a:endParaRPr>
          </a:p>
          <a:p>
            <a:endParaRPr lang="kk-KZ" sz="2800" b="1" i="1" dirty="0" smtClean="0">
              <a:solidFill>
                <a:schemeClr val="accent3">
                  <a:lumMod val="75000"/>
                </a:schemeClr>
              </a:solidFill>
            </a:endParaRPr>
          </a:p>
        </p:txBody>
      </p:sp>
    </p:spTree>
    <p:extLst>
      <p:ext uri="{BB962C8B-B14F-4D97-AF65-F5344CB8AC3E}">
        <p14:creationId xmlns:p14="http://schemas.microsoft.com/office/powerpoint/2010/main" val="3631649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51520" y="188640"/>
            <a:ext cx="8496944" cy="6669360"/>
          </a:xfrm>
          <a:prstGeom prst="rect">
            <a:avLst/>
          </a:prstGeom>
        </p:spPr>
      </p:pic>
      <p:sp>
        <p:nvSpPr>
          <p:cNvPr id="2" name="Подзаголовок 1"/>
          <p:cNvSpPr>
            <a:spLocks noGrp="1"/>
          </p:cNvSpPr>
          <p:nvPr>
            <p:ph type="subTitle" idx="1"/>
          </p:nvPr>
        </p:nvSpPr>
        <p:spPr/>
        <p:txBody>
          <a:bodyPr/>
          <a:lstStyle/>
          <a:p>
            <a:endParaRPr lang="ru-RU"/>
          </a:p>
        </p:txBody>
      </p:sp>
      <p:sp>
        <p:nvSpPr>
          <p:cNvPr id="3" name="Заголовок 2"/>
          <p:cNvSpPr>
            <a:spLocks noGrp="1"/>
          </p:cNvSpPr>
          <p:nvPr>
            <p:ph type="ctrTitle"/>
          </p:nvPr>
        </p:nvSpPr>
        <p:spPr>
          <a:xfrm>
            <a:off x="1331640" y="188640"/>
            <a:ext cx="6534620" cy="1368152"/>
          </a:xfrm>
        </p:spPr>
        <p:txBody>
          <a:bodyPr/>
          <a:lstStyle/>
          <a:p>
            <a:pPr algn="ctr"/>
            <a:r>
              <a:rPr lang="ru-RU" sz="3200" i="1" u="sng" dirty="0" smtClean="0">
                <a:solidFill>
                  <a:schemeClr val="bg1"/>
                </a:solidFill>
                <a:effectLst/>
              </a:rPr>
              <a:t>202</a:t>
            </a:r>
            <a:r>
              <a:rPr lang="kk-KZ" sz="3200" i="1" u="sng" dirty="0">
                <a:solidFill>
                  <a:schemeClr val="bg1"/>
                </a:solidFill>
                <a:effectLst/>
              </a:rPr>
              <a:t>3</a:t>
            </a:r>
            <a:r>
              <a:rPr lang="ru-RU" sz="3200" i="1" u="sng" dirty="0">
                <a:solidFill>
                  <a:schemeClr val="bg1"/>
                </a:solidFill>
                <a:effectLst/>
              </a:rPr>
              <a:t>-202</a:t>
            </a:r>
            <a:r>
              <a:rPr lang="kk-KZ" sz="3200" i="1" u="sng" dirty="0">
                <a:solidFill>
                  <a:schemeClr val="bg1"/>
                </a:solidFill>
                <a:effectLst/>
              </a:rPr>
              <a:t>4</a:t>
            </a:r>
            <a:r>
              <a:rPr lang="ru-RU" sz="3200" i="1" u="sng" dirty="0">
                <a:solidFill>
                  <a:schemeClr val="bg1"/>
                </a:solidFill>
                <a:effectLst/>
              </a:rPr>
              <a:t> </a:t>
            </a:r>
            <a:r>
              <a:rPr lang="ru-RU" sz="3200" i="1" u="sng" dirty="0" err="1">
                <a:solidFill>
                  <a:schemeClr val="bg1"/>
                </a:solidFill>
                <a:effectLst/>
              </a:rPr>
              <a:t>оқу</a:t>
            </a:r>
            <a:r>
              <a:rPr lang="ru-RU" sz="3200" i="1" u="sng" dirty="0">
                <a:solidFill>
                  <a:schemeClr val="bg1"/>
                </a:solidFill>
                <a:effectLst/>
              </a:rPr>
              <a:t> </a:t>
            </a:r>
            <a:r>
              <a:rPr lang="ru-RU" sz="3200" i="1" u="sng" dirty="0" err="1">
                <a:solidFill>
                  <a:schemeClr val="bg1"/>
                </a:solidFill>
                <a:effectLst/>
              </a:rPr>
              <a:t>жылындағы</a:t>
            </a:r>
            <a:r>
              <a:rPr lang="ru-RU" sz="3200" i="1" u="sng" dirty="0">
                <a:solidFill>
                  <a:schemeClr val="bg1"/>
                </a:solidFill>
                <a:effectLst/>
              </a:rPr>
              <a:t> </a:t>
            </a:r>
            <a:r>
              <a:rPr lang="ru-RU" sz="3200" i="1" u="sng" dirty="0" err="1">
                <a:solidFill>
                  <a:schemeClr val="bg1"/>
                </a:solidFill>
                <a:effectLst/>
              </a:rPr>
              <a:t>директордың</a:t>
            </a:r>
            <a:r>
              <a:rPr lang="ru-RU" sz="3200" i="1" u="sng" dirty="0">
                <a:solidFill>
                  <a:schemeClr val="bg1"/>
                </a:solidFill>
                <a:effectLst/>
              </a:rPr>
              <a:t> </a:t>
            </a:r>
            <a:r>
              <a:rPr lang="ru-RU" sz="3200" i="1" u="sng" dirty="0" err="1">
                <a:solidFill>
                  <a:schemeClr val="bg1"/>
                </a:solidFill>
                <a:effectLst/>
              </a:rPr>
              <a:t>оқу</a:t>
            </a:r>
            <a:r>
              <a:rPr lang="ru-RU" sz="3200" i="1" u="sng" dirty="0">
                <a:solidFill>
                  <a:schemeClr val="bg1"/>
                </a:solidFill>
                <a:effectLst/>
              </a:rPr>
              <a:t> </a:t>
            </a:r>
            <a:r>
              <a:rPr lang="ru-RU" sz="3200" i="1" u="sng" dirty="0" err="1">
                <a:solidFill>
                  <a:schemeClr val="bg1"/>
                </a:solidFill>
                <a:effectLst/>
              </a:rPr>
              <a:t>ісі</a:t>
            </a:r>
            <a:r>
              <a:rPr lang="ru-RU" sz="3200" i="1" u="sng" dirty="0">
                <a:solidFill>
                  <a:schemeClr val="bg1"/>
                </a:solidFill>
                <a:effectLst/>
              </a:rPr>
              <a:t> </a:t>
            </a:r>
            <a:r>
              <a:rPr lang="ru-RU" sz="3200" i="1" u="sng" dirty="0" err="1">
                <a:solidFill>
                  <a:schemeClr val="bg1"/>
                </a:solidFill>
                <a:effectLst/>
              </a:rPr>
              <a:t>жөніндегі</a:t>
            </a:r>
            <a:r>
              <a:rPr lang="ru-RU" sz="3200" i="1" u="sng" dirty="0">
                <a:solidFill>
                  <a:schemeClr val="bg1"/>
                </a:solidFill>
                <a:effectLst/>
              </a:rPr>
              <a:t> </a:t>
            </a:r>
            <a:r>
              <a:rPr lang="ru-RU" sz="3200" i="1" u="sng" dirty="0" err="1">
                <a:solidFill>
                  <a:schemeClr val="bg1"/>
                </a:solidFill>
                <a:effectLst/>
              </a:rPr>
              <a:t>орынбасарының</a:t>
            </a:r>
            <a:r>
              <a:rPr lang="ru-RU" sz="3200" i="1" u="sng" dirty="0">
                <a:solidFill>
                  <a:schemeClr val="bg1"/>
                </a:solidFill>
                <a:effectLst/>
              </a:rPr>
              <a:t> </a:t>
            </a:r>
            <a:r>
              <a:rPr lang="ru-RU" sz="3200" i="1" u="sng" dirty="0" err="1">
                <a:solidFill>
                  <a:schemeClr val="bg1"/>
                </a:solidFill>
                <a:effectLst/>
              </a:rPr>
              <a:t>жұмыстарының</a:t>
            </a:r>
            <a:r>
              <a:rPr lang="ru-RU" sz="3200" i="1" u="sng" dirty="0">
                <a:solidFill>
                  <a:schemeClr val="bg1"/>
                </a:solidFill>
                <a:effectLst/>
              </a:rPr>
              <a:t> </a:t>
            </a:r>
            <a:r>
              <a:rPr lang="ru-RU" sz="3200" i="1" u="sng" dirty="0" err="1">
                <a:solidFill>
                  <a:schemeClr val="bg1"/>
                </a:solidFill>
                <a:effectLst/>
              </a:rPr>
              <a:t>есебі</a:t>
            </a:r>
            <a:r>
              <a:rPr lang="ru-RU" sz="4400" dirty="0">
                <a:solidFill>
                  <a:srgbClr val="FF0000"/>
                </a:solidFill>
                <a:effectLst/>
              </a:rPr>
              <a:t/>
            </a:r>
            <a:br>
              <a:rPr lang="ru-RU" sz="4400" dirty="0">
                <a:solidFill>
                  <a:srgbClr val="FF0000"/>
                </a:solidFill>
                <a:effectLst/>
              </a:rPr>
            </a:br>
            <a:endParaRPr lang="ru-RU" sz="4400" dirty="0">
              <a:solidFill>
                <a:srgbClr val="FF0000"/>
              </a:solidFill>
            </a:endParaRPr>
          </a:p>
        </p:txBody>
      </p:sp>
    </p:spTree>
    <p:extLst>
      <p:ext uri="{BB962C8B-B14F-4D97-AF65-F5344CB8AC3E}">
        <p14:creationId xmlns:p14="http://schemas.microsoft.com/office/powerpoint/2010/main" val="1720969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99247" y="116632"/>
            <a:ext cx="7745505" cy="6741367"/>
          </a:xfrm>
        </p:spPr>
        <p:txBody>
          <a:bodyPr>
            <a:normAutofit fontScale="77500" lnSpcReduction="20000"/>
          </a:bodyPr>
          <a:lstStyle/>
          <a:p>
            <a:pPr marL="0" lvl="0" indent="0" algn="ctr" eaLnBrk="0" fontAlgn="base" hangingPunct="0">
              <a:spcBef>
                <a:spcPct val="0"/>
              </a:spcBef>
              <a:spcAft>
                <a:spcPct val="0"/>
              </a:spcAft>
              <a:buNone/>
            </a:pPr>
            <a:endParaRPr lang="kk-KZ" b="1" i="1" u="sng"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800" b="1" i="1" u="sng" dirty="0" smtClean="0">
                <a:solidFill>
                  <a:srgbClr val="002060"/>
                </a:solidFill>
                <a:latin typeface="Times New Roman" pitchFamily="18" charset="0"/>
                <a:ea typeface="Calibri" pitchFamily="34" charset="0"/>
                <a:cs typeface="Times New Roman" pitchFamily="18" charset="0"/>
              </a:rPr>
              <a:t>9 «В» </a:t>
            </a:r>
            <a:r>
              <a:rPr lang="kk-KZ" sz="2800" b="1" i="1" u="sng" dirty="0">
                <a:solidFill>
                  <a:srgbClr val="002060"/>
                </a:solidFill>
                <a:latin typeface="Times New Roman" pitchFamily="18" charset="0"/>
                <a:ea typeface="Calibri" pitchFamily="34" charset="0"/>
                <a:cs typeface="Times New Roman" pitchFamily="18" charset="0"/>
              </a:rPr>
              <a:t>класс </a:t>
            </a:r>
            <a:r>
              <a:rPr lang="kk-KZ" sz="2800" b="1" i="1" u="sng" dirty="0" smtClean="0">
                <a:solidFill>
                  <a:srgbClr val="002060"/>
                </a:solidFill>
                <a:latin typeface="Times New Roman" pitchFamily="18" charset="0"/>
                <a:ea typeface="Calibri" pitchFamily="34" charset="0"/>
                <a:cs typeface="Times New Roman" pitchFamily="18" charset="0"/>
              </a:rPr>
              <a:t>  Бейсенбина А.А</a:t>
            </a:r>
            <a:endParaRPr lang="kk-KZ" sz="2800" b="1" i="1" dirty="0" smtClean="0">
              <a:solidFill>
                <a:srgbClr val="002060"/>
              </a:solidFill>
              <a:latin typeface="Times New Roman" pitchFamily="18" charset="0"/>
              <a:ea typeface="Calibri" pitchFamily="34" charset="0"/>
              <a:cs typeface="Times New Roman" pitchFamily="18" charset="0"/>
            </a:endParaRPr>
          </a:p>
          <a:p>
            <a:pPr marL="0" indent="0" algn="ctr" eaLnBrk="0" fontAlgn="base" hangingPunct="0">
              <a:spcBef>
                <a:spcPct val="0"/>
              </a:spcBef>
              <a:spcAft>
                <a:spcPct val="0"/>
              </a:spcAft>
              <a:buNone/>
            </a:pPr>
            <a:endParaRPr lang="kk-KZ" sz="2800" b="1" i="1" u="sng" dirty="0" smtClean="0">
              <a:solidFill>
                <a:srgbClr val="002060"/>
              </a:solidFill>
              <a:latin typeface="Times New Roman" pitchFamily="18" charset="0"/>
              <a:ea typeface="Calibri" pitchFamily="34" charset="0"/>
              <a:cs typeface="Times New Roman" pitchFamily="18" charset="0"/>
            </a:endParaRPr>
          </a:p>
          <a:p>
            <a:pPr marL="0" indent="0" algn="ctr" eaLnBrk="0" fontAlgn="base" hangingPunct="0">
              <a:spcBef>
                <a:spcPct val="0"/>
              </a:spcBef>
              <a:spcAft>
                <a:spcPct val="0"/>
              </a:spcAft>
              <a:buNone/>
            </a:pPr>
            <a:r>
              <a:rPr lang="kk-KZ" sz="2800" b="1" i="1" dirty="0" smtClean="0">
                <a:solidFill>
                  <a:srgbClr val="002060"/>
                </a:solidFill>
                <a:latin typeface="Times New Roman" pitchFamily="18" charset="0"/>
                <a:ea typeface="Calibri" pitchFamily="34" charset="0"/>
                <a:cs typeface="Times New Roman" pitchFamily="18" charset="0"/>
              </a:rPr>
              <a:t>Отличники </a:t>
            </a:r>
            <a:endParaRPr lang="kk-KZ" sz="2800" b="1" i="1" dirty="0">
              <a:solidFill>
                <a:srgbClr val="002060"/>
              </a:solidFill>
              <a:latin typeface="Times New Roman" pitchFamily="18" charset="0"/>
              <a:ea typeface="Calibri" pitchFamily="34" charset="0"/>
              <a:cs typeface="Times New Roman" pitchFamily="18" charset="0"/>
            </a:endParaRPr>
          </a:p>
          <a:p>
            <a:pPr marL="0" indent="0" algn="ctr" eaLnBrk="0" fontAlgn="base" hangingPunct="0">
              <a:spcBef>
                <a:spcPct val="0"/>
              </a:spcBef>
              <a:spcAft>
                <a:spcPct val="0"/>
              </a:spcAft>
              <a:buNone/>
            </a:pPr>
            <a:r>
              <a:rPr lang="kk-KZ" sz="2800" b="1" i="1" dirty="0" smtClean="0">
                <a:solidFill>
                  <a:srgbClr val="002060"/>
                </a:solidFill>
                <a:ea typeface="Calibri" pitchFamily="34" charset="0"/>
                <a:cs typeface="Times New Roman" pitchFamily="18" charset="0"/>
              </a:rPr>
              <a:t>1</a:t>
            </a:r>
            <a:r>
              <a:rPr lang="kk-KZ" sz="2800" b="1" i="1" dirty="0">
                <a:solidFill>
                  <a:srgbClr val="002060"/>
                </a:solidFill>
                <a:ea typeface="Calibri" pitchFamily="34" charset="0"/>
                <a:cs typeface="Times New Roman" pitchFamily="18" charset="0"/>
              </a:rPr>
              <a:t>. Ким Богдан </a:t>
            </a:r>
            <a:r>
              <a:rPr lang="ru-RU" sz="2800" b="1" i="1" dirty="0">
                <a:solidFill>
                  <a:srgbClr val="002060"/>
                </a:solidFill>
                <a:ea typeface="Calibri" pitchFamily="34" charset="0"/>
                <a:cs typeface="Times New Roman" pitchFamily="18" charset="0"/>
              </a:rPr>
              <a:t>. </a:t>
            </a:r>
            <a:r>
              <a:rPr lang="kk-KZ" sz="2800" b="1" i="1" dirty="0">
                <a:solidFill>
                  <a:srgbClr val="002060"/>
                </a:solidFill>
                <a:ea typeface="Calibri" pitchFamily="34" charset="0"/>
                <a:cs typeface="Times New Roman" pitchFamily="18" charset="0"/>
              </a:rPr>
              <a:t>(в/поло) </a:t>
            </a:r>
            <a:endParaRPr lang="kk-KZ" sz="2800" b="1" i="1" dirty="0" smtClean="0">
              <a:solidFill>
                <a:srgbClr val="002060"/>
              </a:solidFill>
              <a:ea typeface="Calibri" pitchFamily="34" charset="0"/>
              <a:cs typeface="Times New Roman" pitchFamily="18" charset="0"/>
            </a:endParaRPr>
          </a:p>
          <a:p>
            <a:pPr marL="0" indent="0" eaLnBrk="0" fontAlgn="base" hangingPunct="0">
              <a:spcBef>
                <a:spcPct val="0"/>
              </a:spcBef>
              <a:spcAft>
                <a:spcPct val="0"/>
              </a:spcAft>
              <a:buNone/>
            </a:pPr>
            <a:r>
              <a:rPr lang="kk-KZ" sz="2800" b="1" i="1" dirty="0" smtClean="0">
                <a:solidFill>
                  <a:srgbClr val="002060"/>
                </a:solidFill>
                <a:latin typeface="Times New Roman" pitchFamily="18" charset="0"/>
                <a:ea typeface="Calibri" pitchFamily="34" charset="0"/>
                <a:cs typeface="Times New Roman" pitchFamily="18" charset="0"/>
              </a:rPr>
              <a:t>                 2</a:t>
            </a:r>
            <a:r>
              <a:rPr lang="kk-KZ" sz="2800" b="1" i="1" dirty="0">
                <a:solidFill>
                  <a:srgbClr val="002060"/>
                </a:solidFill>
                <a:ea typeface="Calibri" pitchFamily="34" charset="0"/>
                <a:cs typeface="Times New Roman" pitchFamily="18" charset="0"/>
              </a:rPr>
              <a:t>. Кондранин Ярослав . (в/поло</a:t>
            </a:r>
            <a:r>
              <a:rPr lang="kk-KZ" sz="2800" b="1" i="1" dirty="0" smtClean="0">
                <a:solidFill>
                  <a:srgbClr val="002060"/>
                </a:solidFill>
                <a:ea typeface="Calibri" pitchFamily="34" charset="0"/>
                <a:cs typeface="Times New Roman" pitchFamily="18" charset="0"/>
              </a:rPr>
              <a:t>)</a:t>
            </a:r>
          </a:p>
          <a:p>
            <a:pPr marL="0" indent="0" eaLnBrk="0" fontAlgn="base" hangingPunct="0">
              <a:spcBef>
                <a:spcPct val="0"/>
              </a:spcBef>
              <a:spcAft>
                <a:spcPct val="0"/>
              </a:spcAft>
              <a:buNone/>
            </a:pPr>
            <a:r>
              <a:rPr lang="kk-KZ" sz="2800" b="1" i="1" dirty="0" smtClean="0">
                <a:solidFill>
                  <a:srgbClr val="002060"/>
                </a:solidFill>
                <a:ea typeface="Calibri" pitchFamily="34" charset="0"/>
                <a:cs typeface="Times New Roman" pitchFamily="18" charset="0"/>
              </a:rPr>
              <a:t>                 3. </a:t>
            </a:r>
            <a:r>
              <a:rPr lang="kk-KZ" sz="2800" b="1" i="1" dirty="0">
                <a:solidFill>
                  <a:srgbClr val="002060"/>
                </a:solidFill>
                <a:ea typeface="Calibri" pitchFamily="34" charset="0"/>
                <a:cs typeface="Times New Roman" pitchFamily="18" charset="0"/>
              </a:rPr>
              <a:t>Серікқалиұлы Асхат (</a:t>
            </a:r>
            <a:r>
              <a:rPr lang="kk-KZ" sz="2800" b="1" i="1" dirty="0" smtClean="0">
                <a:solidFill>
                  <a:srgbClr val="002060"/>
                </a:solidFill>
                <a:ea typeface="Calibri" pitchFamily="34" charset="0"/>
                <a:cs typeface="Times New Roman" pitchFamily="18" charset="0"/>
              </a:rPr>
              <a:t>бокс)</a:t>
            </a:r>
            <a:r>
              <a:rPr lang="ru-RU" sz="2800" b="1" i="1" dirty="0">
                <a:solidFill>
                  <a:srgbClr val="002060"/>
                </a:solidFill>
                <a:ea typeface="Calibri" pitchFamily="34" charset="0"/>
                <a:cs typeface="Times New Roman" pitchFamily="18" charset="0"/>
              </a:rPr>
              <a:t> </a:t>
            </a:r>
            <a:endParaRPr lang="ru-RU" sz="2800" b="1" i="1" dirty="0" smtClean="0">
              <a:solidFill>
                <a:srgbClr val="002060"/>
              </a:solidFill>
              <a:ea typeface="Calibri" pitchFamily="34" charset="0"/>
              <a:cs typeface="Times New Roman" pitchFamily="18" charset="0"/>
            </a:endParaRPr>
          </a:p>
          <a:p>
            <a:pPr marL="0" indent="0" algn="ctr" eaLnBrk="0" fontAlgn="base" hangingPunct="0">
              <a:spcBef>
                <a:spcPct val="0"/>
              </a:spcBef>
              <a:spcAft>
                <a:spcPct val="0"/>
              </a:spcAft>
              <a:buNone/>
            </a:pPr>
            <a:r>
              <a:rPr lang="ru-RU" sz="2800" b="1" i="1" dirty="0" smtClean="0">
                <a:solidFill>
                  <a:srgbClr val="002060"/>
                </a:solidFill>
                <a:ea typeface="Calibri" pitchFamily="34" charset="0"/>
                <a:cs typeface="Times New Roman" pitchFamily="18" charset="0"/>
              </a:rPr>
              <a:t>4.Савицкая </a:t>
            </a:r>
            <a:r>
              <a:rPr lang="ru-RU" sz="2800" b="1" i="1" dirty="0">
                <a:solidFill>
                  <a:srgbClr val="002060"/>
                </a:solidFill>
                <a:ea typeface="Calibri" pitchFamily="34" charset="0"/>
                <a:cs typeface="Times New Roman" pitchFamily="18" charset="0"/>
              </a:rPr>
              <a:t>Елена (плавание)</a:t>
            </a:r>
          </a:p>
          <a:p>
            <a:pPr marL="0" lvl="0" indent="0" eaLnBrk="0" fontAlgn="base" hangingPunct="0">
              <a:spcBef>
                <a:spcPct val="0"/>
              </a:spcBef>
              <a:spcAft>
                <a:spcPct val="0"/>
              </a:spcAft>
              <a:buNone/>
            </a:pPr>
            <a:endParaRPr lang="kk-KZ" sz="2800" b="1" i="1" dirty="0" smtClean="0">
              <a:solidFill>
                <a:srgbClr val="002060"/>
              </a:solidFill>
              <a:ea typeface="Calibri" pitchFamily="34" charset="0"/>
              <a:cs typeface="Times New Roman" pitchFamily="18" charset="0"/>
            </a:endParaRPr>
          </a:p>
          <a:p>
            <a:pPr marL="0" lvl="0" indent="0" eaLnBrk="0" fontAlgn="base" hangingPunct="0">
              <a:spcBef>
                <a:spcPct val="0"/>
              </a:spcBef>
              <a:spcAft>
                <a:spcPct val="0"/>
              </a:spcAft>
              <a:buNone/>
            </a:pPr>
            <a:r>
              <a:rPr lang="kk-KZ" sz="2800" b="1" i="1" dirty="0" smtClean="0">
                <a:solidFill>
                  <a:srgbClr val="002060"/>
                </a:solidFill>
                <a:latin typeface="Times New Roman" pitchFamily="18" charset="0"/>
                <a:ea typeface="Calibri" pitchFamily="34" charset="0"/>
                <a:cs typeface="Times New Roman" pitchFamily="18" charset="0"/>
              </a:rPr>
              <a:t>Ударники</a:t>
            </a:r>
          </a:p>
          <a:p>
            <a:pPr lvl="0"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1.</a:t>
            </a:r>
            <a:r>
              <a:rPr lang="ru-RU" sz="2800" b="1" i="1" dirty="0">
                <a:solidFill>
                  <a:srgbClr val="002060"/>
                </a:solidFill>
                <a:latin typeface="Times New Roman" pitchFamily="18" charset="0"/>
                <a:ea typeface="Calibri" pitchFamily="34" charset="0"/>
                <a:cs typeface="Times New Roman" pitchFamily="18" charset="0"/>
              </a:rPr>
              <a:t> </a:t>
            </a:r>
            <a:r>
              <a:rPr lang="ru-RU" sz="2800" b="1" i="1" dirty="0" err="1">
                <a:solidFill>
                  <a:srgbClr val="002060"/>
                </a:solidFill>
                <a:latin typeface="Times New Roman" pitchFamily="18" charset="0"/>
                <a:ea typeface="Calibri" pitchFamily="34" charset="0"/>
                <a:cs typeface="Times New Roman" pitchFamily="18" charset="0"/>
              </a:rPr>
              <a:t>Азат</a:t>
            </a:r>
            <a:r>
              <a:rPr lang="ru-RU" sz="2800" b="1" i="1" dirty="0">
                <a:solidFill>
                  <a:srgbClr val="002060"/>
                </a:solidFill>
                <a:latin typeface="Times New Roman" pitchFamily="18" charset="0"/>
                <a:ea typeface="Calibri" pitchFamily="34" charset="0"/>
                <a:cs typeface="Times New Roman" pitchFamily="18" charset="0"/>
              </a:rPr>
              <a:t> </a:t>
            </a:r>
            <a:r>
              <a:rPr lang="ru-RU" sz="2800" b="1" i="1" dirty="0" err="1" smtClean="0">
                <a:solidFill>
                  <a:srgbClr val="002060"/>
                </a:solidFill>
                <a:latin typeface="Times New Roman" pitchFamily="18" charset="0"/>
                <a:ea typeface="Calibri" pitchFamily="34" charset="0"/>
                <a:cs typeface="Times New Roman" pitchFamily="18" charset="0"/>
              </a:rPr>
              <a:t>Аят</a:t>
            </a:r>
            <a:r>
              <a:rPr lang="ru-RU" sz="2800" b="1" i="1" dirty="0" smtClean="0">
                <a:solidFill>
                  <a:srgbClr val="002060"/>
                </a:solidFill>
                <a:latin typeface="Times New Roman" pitchFamily="18" charset="0"/>
                <a:ea typeface="Calibri" pitchFamily="34" charset="0"/>
                <a:cs typeface="Times New Roman" pitchFamily="18" charset="0"/>
              </a:rPr>
              <a:t> (плавание)</a:t>
            </a:r>
            <a:endParaRPr lang="ru-RU"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800" b="1" i="1" dirty="0" smtClean="0">
                <a:solidFill>
                  <a:srgbClr val="002060"/>
                </a:solidFill>
                <a:latin typeface="Times New Roman" pitchFamily="18" charset="0"/>
                <a:ea typeface="Calibri" pitchFamily="34" charset="0"/>
                <a:cs typeface="Times New Roman" pitchFamily="18" charset="0"/>
              </a:rPr>
              <a:t>2. </a:t>
            </a:r>
            <a:r>
              <a:rPr lang="ru-RU" sz="2800" b="1" i="1" dirty="0" err="1" smtClean="0">
                <a:solidFill>
                  <a:srgbClr val="002060"/>
                </a:solidFill>
                <a:latin typeface="Times New Roman" pitchFamily="18" charset="0"/>
                <a:ea typeface="Calibri" pitchFamily="34" charset="0"/>
                <a:cs typeface="Times New Roman" pitchFamily="18" charset="0"/>
              </a:rPr>
              <a:t>Жаркомбаева</a:t>
            </a:r>
            <a:r>
              <a:rPr lang="ru-RU" sz="2800" b="1" i="1" dirty="0" smtClean="0">
                <a:solidFill>
                  <a:srgbClr val="002060"/>
                </a:solidFill>
                <a:latin typeface="Times New Roman" pitchFamily="18" charset="0"/>
                <a:ea typeface="Calibri" pitchFamily="34" charset="0"/>
                <a:cs typeface="Times New Roman" pitchFamily="18" charset="0"/>
              </a:rPr>
              <a:t> Милана </a:t>
            </a:r>
            <a:r>
              <a:rPr lang="kk-KZ" sz="2800" b="1" i="1" dirty="0">
                <a:solidFill>
                  <a:srgbClr val="002060"/>
                </a:solidFill>
                <a:latin typeface="Times New Roman" pitchFamily="18" charset="0"/>
                <a:ea typeface="Calibri" pitchFamily="34" charset="0"/>
                <a:cs typeface="Times New Roman" pitchFamily="18" charset="0"/>
              </a:rPr>
              <a:t>(с/плавание</a:t>
            </a:r>
            <a:r>
              <a:rPr lang="kk-KZ" sz="2800" b="1" i="1" dirty="0" smtClean="0">
                <a:solidFill>
                  <a:srgbClr val="002060"/>
                </a:solidFill>
                <a:latin typeface="Times New Roman" pitchFamily="18" charset="0"/>
                <a:ea typeface="Calibri" pitchFamily="34" charset="0"/>
                <a:cs typeface="Times New Roman" pitchFamily="18" charset="0"/>
              </a:rPr>
              <a:t>)</a:t>
            </a:r>
            <a:endParaRPr lang="ru-RU" sz="2800"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800" b="1" i="1" dirty="0" smtClean="0">
                <a:solidFill>
                  <a:srgbClr val="002060"/>
                </a:solidFill>
                <a:latin typeface="Times New Roman" pitchFamily="18" charset="0"/>
                <a:ea typeface="Calibri" pitchFamily="34" charset="0"/>
                <a:cs typeface="Times New Roman" pitchFamily="18" charset="0"/>
              </a:rPr>
              <a:t>3. Зинченко Евгения </a:t>
            </a:r>
            <a:r>
              <a:rPr lang="kk-KZ" sz="2800" b="1" i="1" dirty="0" smtClean="0">
                <a:solidFill>
                  <a:srgbClr val="002060"/>
                </a:solidFill>
                <a:latin typeface="Times New Roman" pitchFamily="18" charset="0"/>
                <a:ea typeface="Calibri" pitchFamily="34" charset="0"/>
                <a:cs typeface="Times New Roman" pitchFamily="18" charset="0"/>
              </a:rPr>
              <a:t>(</a:t>
            </a:r>
            <a:r>
              <a:rPr lang="kk-KZ" sz="2800" b="1" i="1" dirty="0">
                <a:solidFill>
                  <a:srgbClr val="002060"/>
                </a:solidFill>
                <a:latin typeface="Times New Roman" pitchFamily="18" charset="0"/>
                <a:ea typeface="Calibri" pitchFamily="34" charset="0"/>
                <a:cs typeface="Times New Roman" pitchFamily="18" charset="0"/>
              </a:rPr>
              <a:t>фехтование</a:t>
            </a:r>
            <a:r>
              <a:rPr lang="kk-KZ" sz="2800" b="1" i="1" dirty="0" smtClean="0">
                <a:solidFill>
                  <a:srgbClr val="002060"/>
                </a:solidFill>
                <a:latin typeface="Times New Roman" pitchFamily="18" charset="0"/>
                <a:ea typeface="Calibri" pitchFamily="34" charset="0"/>
                <a:cs typeface="Times New Roman" pitchFamily="18" charset="0"/>
              </a:rPr>
              <a:t>)</a:t>
            </a:r>
            <a:endParaRPr lang="ru-RU"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800" b="1" i="1" dirty="0" smtClean="0">
                <a:solidFill>
                  <a:srgbClr val="002060"/>
                </a:solidFill>
                <a:latin typeface="Times New Roman" pitchFamily="18" charset="0"/>
                <a:ea typeface="Calibri" pitchFamily="34" charset="0"/>
                <a:cs typeface="Times New Roman" pitchFamily="18" charset="0"/>
              </a:rPr>
              <a:t>4. Задорожный Данил </a:t>
            </a:r>
            <a:r>
              <a:rPr lang="kk-KZ" sz="2800" b="1" i="1" dirty="0">
                <a:solidFill>
                  <a:srgbClr val="002060"/>
                </a:solidFill>
                <a:latin typeface="Times New Roman" pitchFamily="18" charset="0"/>
                <a:ea typeface="Calibri" pitchFamily="34" charset="0"/>
                <a:cs typeface="Times New Roman" pitchFamily="18" charset="0"/>
              </a:rPr>
              <a:t>(в/поло) </a:t>
            </a:r>
            <a:endParaRPr lang="kk-KZ" sz="2800"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sz="2800" b="1" i="1" dirty="0">
                <a:solidFill>
                  <a:srgbClr val="002060"/>
                </a:solidFill>
                <a:latin typeface="Times New Roman" pitchFamily="18" charset="0"/>
                <a:ea typeface="Calibri" pitchFamily="34" charset="0"/>
                <a:cs typeface="Times New Roman" pitchFamily="18" charset="0"/>
              </a:rPr>
              <a:t>5</a:t>
            </a:r>
            <a:r>
              <a:rPr lang="kk-KZ" sz="2800" b="1" i="1" dirty="0" smtClean="0">
                <a:solidFill>
                  <a:srgbClr val="002060"/>
                </a:solidFill>
                <a:latin typeface="Times New Roman" pitchFamily="18" charset="0"/>
                <a:ea typeface="Calibri" pitchFamily="34" charset="0"/>
                <a:cs typeface="Times New Roman" pitchFamily="18" charset="0"/>
              </a:rPr>
              <a:t>. Керимкулова Карина </a:t>
            </a:r>
            <a:r>
              <a:rPr lang="kk-KZ" sz="2800" b="1" i="1" dirty="0">
                <a:solidFill>
                  <a:srgbClr val="002060"/>
                </a:solidFill>
                <a:latin typeface="Times New Roman" pitchFamily="18" charset="0"/>
                <a:ea typeface="Calibri" pitchFamily="34" charset="0"/>
                <a:cs typeface="Times New Roman" pitchFamily="18" charset="0"/>
              </a:rPr>
              <a:t>(с/гимнастика)</a:t>
            </a:r>
            <a:endParaRPr lang="ru-RU"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sz="2800" b="1" i="1" dirty="0">
                <a:solidFill>
                  <a:srgbClr val="002060"/>
                </a:solidFill>
                <a:latin typeface="Times New Roman" pitchFamily="18" charset="0"/>
                <a:ea typeface="Calibri" pitchFamily="34" charset="0"/>
                <a:cs typeface="Times New Roman" pitchFamily="18" charset="0"/>
              </a:rPr>
              <a:t>6</a:t>
            </a:r>
            <a:r>
              <a:rPr lang="kk-KZ" sz="2800" b="1" i="1" dirty="0" smtClean="0">
                <a:solidFill>
                  <a:srgbClr val="002060"/>
                </a:solidFill>
                <a:latin typeface="Times New Roman" pitchFamily="18" charset="0"/>
                <a:ea typeface="Calibri" pitchFamily="34" charset="0"/>
                <a:cs typeface="Times New Roman" pitchFamily="18" charset="0"/>
              </a:rPr>
              <a:t>. </a:t>
            </a:r>
            <a:r>
              <a:rPr lang="kk-KZ" sz="2800" b="1" i="1" dirty="0">
                <a:solidFill>
                  <a:srgbClr val="002060"/>
                </a:solidFill>
                <a:latin typeface="Times New Roman" pitchFamily="18" charset="0"/>
                <a:ea typeface="Calibri" pitchFamily="34" charset="0"/>
                <a:cs typeface="Times New Roman" pitchFamily="18" charset="0"/>
              </a:rPr>
              <a:t>Кирилина </a:t>
            </a:r>
            <a:r>
              <a:rPr lang="kk-KZ" sz="2800" b="1" i="1" dirty="0" smtClean="0">
                <a:solidFill>
                  <a:srgbClr val="002060"/>
                </a:solidFill>
                <a:latin typeface="Times New Roman" pitchFamily="18" charset="0"/>
                <a:ea typeface="Calibri" pitchFamily="34" charset="0"/>
                <a:cs typeface="Times New Roman" pitchFamily="18" charset="0"/>
              </a:rPr>
              <a:t>Регина (</a:t>
            </a:r>
            <a:r>
              <a:rPr lang="kk-KZ" sz="2800" b="1" i="1" dirty="0">
                <a:solidFill>
                  <a:srgbClr val="002060"/>
                </a:solidFill>
                <a:latin typeface="Times New Roman" pitchFamily="18" charset="0"/>
                <a:ea typeface="Calibri" pitchFamily="34" charset="0"/>
                <a:cs typeface="Times New Roman" pitchFamily="18" charset="0"/>
              </a:rPr>
              <a:t>с/плавание)</a:t>
            </a:r>
            <a:endParaRPr lang="ru-RU"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sz="2800" b="1" i="1" dirty="0">
                <a:solidFill>
                  <a:srgbClr val="002060"/>
                </a:solidFill>
                <a:latin typeface="Times New Roman" pitchFamily="18" charset="0"/>
                <a:ea typeface="Calibri" pitchFamily="34" charset="0"/>
                <a:cs typeface="Times New Roman" pitchFamily="18" charset="0"/>
              </a:rPr>
              <a:t>7</a:t>
            </a:r>
            <a:r>
              <a:rPr lang="ru-RU" sz="2800" b="1" i="1" dirty="0" smtClean="0">
                <a:solidFill>
                  <a:srgbClr val="002060"/>
                </a:solidFill>
                <a:latin typeface="Times New Roman" pitchFamily="18" charset="0"/>
                <a:ea typeface="Calibri" pitchFamily="34" charset="0"/>
                <a:cs typeface="Times New Roman" pitchFamily="18" charset="0"/>
              </a:rPr>
              <a:t>. </a:t>
            </a:r>
            <a:r>
              <a:rPr lang="ru-RU" sz="2800" b="1" i="1" dirty="0">
                <a:solidFill>
                  <a:srgbClr val="002060"/>
                </a:solidFill>
                <a:latin typeface="Times New Roman" pitchFamily="18" charset="0"/>
                <a:ea typeface="Calibri" pitchFamily="34" charset="0"/>
                <a:cs typeface="Times New Roman" pitchFamily="18" charset="0"/>
              </a:rPr>
              <a:t>Лебедева Арина </a:t>
            </a:r>
            <a:r>
              <a:rPr lang="kk-KZ" sz="2800" b="1" i="1" dirty="0">
                <a:solidFill>
                  <a:srgbClr val="002060"/>
                </a:solidFill>
                <a:latin typeface="Times New Roman" pitchFamily="18" charset="0"/>
                <a:ea typeface="Calibri" pitchFamily="34" charset="0"/>
                <a:cs typeface="Times New Roman" pitchFamily="18" charset="0"/>
              </a:rPr>
              <a:t>(с/гимнастика)</a:t>
            </a:r>
            <a:endParaRPr lang="ru-RU" sz="28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800" b="1" i="1" dirty="0" smtClean="0">
                <a:solidFill>
                  <a:srgbClr val="002060"/>
                </a:solidFill>
                <a:latin typeface="Times New Roman" pitchFamily="18" charset="0"/>
                <a:ea typeface="Calibri" pitchFamily="34" charset="0"/>
                <a:cs typeface="Times New Roman" pitchFamily="18" charset="0"/>
              </a:rPr>
              <a:t> 8. </a:t>
            </a:r>
            <a:r>
              <a:rPr lang="ru-RU" sz="2800" b="1" i="1" dirty="0">
                <a:solidFill>
                  <a:srgbClr val="002060"/>
                </a:solidFill>
                <a:latin typeface="Times New Roman" pitchFamily="18" charset="0"/>
                <a:ea typeface="Calibri" pitchFamily="34" charset="0"/>
                <a:cs typeface="Times New Roman" pitchFamily="18" charset="0"/>
              </a:rPr>
              <a:t>Пупко Регина (</a:t>
            </a:r>
            <a:r>
              <a:rPr lang="ru-RU" sz="2800" b="1" i="1" dirty="0" smtClean="0">
                <a:solidFill>
                  <a:srgbClr val="002060"/>
                </a:solidFill>
                <a:latin typeface="Times New Roman" pitchFamily="18" charset="0"/>
                <a:ea typeface="Calibri" pitchFamily="34" charset="0"/>
                <a:cs typeface="Times New Roman" pitchFamily="18" charset="0"/>
              </a:rPr>
              <a:t>плавание)</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 9. Азизова </a:t>
            </a:r>
            <a:r>
              <a:rPr lang="kk-KZ" sz="2800" b="1" i="1" dirty="0">
                <a:solidFill>
                  <a:srgbClr val="002060"/>
                </a:solidFill>
                <a:ea typeface="Calibri" pitchFamily="34" charset="0"/>
                <a:cs typeface="Times New Roman" pitchFamily="18" charset="0"/>
              </a:rPr>
              <a:t>Элина </a:t>
            </a:r>
            <a:r>
              <a:rPr lang="kk-KZ" sz="2800" b="1" i="1" dirty="0" smtClean="0">
                <a:solidFill>
                  <a:srgbClr val="002060"/>
                </a:solidFill>
                <a:ea typeface="Calibri" pitchFamily="34" charset="0"/>
                <a:cs typeface="Times New Roman" pitchFamily="18" charset="0"/>
              </a:rPr>
              <a:t>(х/гимнастика)</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10. Жаркомбаева </a:t>
            </a:r>
            <a:r>
              <a:rPr lang="kk-KZ" sz="2800" b="1" i="1" dirty="0">
                <a:solidFill>
                  <a:srgbClr val="002060"/>
                </a:solidFill>
                <a:ea typeface="Calibri" pitchFamily="34" charset="0"/>
                <a:cs typeface="Times New Roman" pitchFamily="18" charset="0"/>
              </a:rPr>
              <a:t>Милана (с/плавание)</a:t>
            </a:r>
            <a:endParaRPr lang="ru-RU" sz="2800" b="1" i="1" dirty="0">
              <a:solidFill>
                <a:srgbClr val="002060"/>
              </a:solidFill>
              <a:ea typeface="Calibri" pitchFamily="34" charset="0"/>
              <a:cs typeface="Times New Roman" pitchFamily="18" charset="0"/>
            </a:endParaRP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11.Молдабеков Давид (гребля)</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12. Нарметов Тимур </a:t>
            </a:r>
            <a:r>
              <a:rPr lang="kk-KZ" sz="2800" b="1" i="1" dirty="0">
                <a:solidFill>
                  <a:srgbClr val="002060"/>
                </a:solidFill>
                <a:ea typeface="Calibri" pitchFamily="34" charset="0"/>
                <a:cs typeface="Times New Roman" pitchFamily="18" charset="0"/>
              </a:rPr>
              <a:t>(гребля)</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13.Омирсерикова </a:t>
            </a:r>
            <a:r>
              <a:rPr lang="kk-KZ" sz="2800" b="1" i="1" dirty="0">
                <a:solidFill>
                  <a:srgbClr val="002060"/>
                </a:solidFill>
                <a:ea typeface="Calibri" pitchFamily="34" charset="0"/>
                <a:cs typeface="Times New Roman" pitchFamily="18" charset="0"/>
              </a:rPr>
              <a:t>Альбина (с/плавание)</a:t>
            </a:r>
            <a:endParaRPr lang="ru-RU" sz="2800" b="1" i="1" dirty="0">
              <a:solidFill>
                <a:srgbClr val="002060"/>
              </a:solidFill>
              <a:ea typeface="Calibri" pitchFamily="34" charset="0"/>
              <a:cs typeface="Times New Roman" pitchFamily="18" charset="0"/>
            </a:endParaRPr>
          </a:p>
          <a:p>
            <a:pPr eaLnBrk="0" fontAlgn="base" hangingPunct="0">
              <a:spcBef>
                <a:spcPct val="0"/>
              </a:spcBef>
              <a:spcAft>
                <a:spcPct val="0"/>
              </a:spcAft>
            </a:pPr>
            <a:endParaRPr lang="ru-RU" sz="2800" b="1" i="1" dirty="0">
              <a:solidFill>
                <a:srgbClr val="00206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3268552233"/>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548681"/>
            <a:ext cx="7992887" cy="5832647"/>
          </a:xfrm>
        </p:spPr>
        <p:txBody>
          <a:bodyPr>
            <a:normAutofit fontScale="77500" lnSpcReduction="20000"/>
          </a:bodyPr>
          <a:lstStyle/>
          <a:p>
            <a:pPr marL="0" indent="0" algn="ctr">
              <a:buNone/>
            </a:pPr>
            <a:endParaRPr lang="kk-KZ" b="1" i="1" u="sng" dirty="0">
              <a:solidFill>
                <a:srgbClr val="002060"/>
              </a:solidFill>
              <a:latin typeface="Times New Roman" pitchFamily="18" charset="0"/>
              <a:ea typeface="Calibri" pitchFamily="34" charset="0"/>
              <a:cs typeface="Times New Roman" pitchFamily="18" charset="0"/>
            </a:endParaRPr>
          </a:p>
          <a:p>
            <a:pPr algn="ctr"/>
            <a:r>
              <a:rPr lang="kk-KZ" sz="2800" b="1" i="1" u="sng" dirty="0" smtClean="0">
                <a:solidFill>
                  <a:srgbClr val="002060"/>
                </a:solidFill>
                <a:latin typeface="Times New Roman" pitchFamily="18" charset="0"/>
                <a:ea typeface="Calibri" pitchFamily="34" charset="0"/>
                <a:cs typeface="Times New Roman" pitchFamily="18" charset="0"/>
              </a:rPr>
              <a:t>10 «А</a:t>
            </a:r>
            <a:r>
              <a:rPr lang="kk-KZ" sz="2800" b="1" i="1" u="sng" dirty="0">
                <a:solidFill>
                  <a:srgbClr val="002060"/>
                </a:solidFill>
                <a:latin typeface="Times New Roman" pitchFamily="18" charset="0"/>
                <a:ea typeface="Calibri" pitchFamily="34" charset="0"/>
                <a:cs typeface="Times New Roman" pitchFamily="18" charset="0"/>
              </a:rPr>
              <a:t>» </a:t>
            </a:r>
            <a:r>
              <a:rPr lang="kk-KZ" sz="2800" b="1" i="1" u="sng" dirty="0" smtClean="0">
                <a:solidFill>
                  <a:srgbClr val="002060"/>
                </a:solidFill>
                <a:latin typeface="Times New Roman" pitchFamily="18" charset="0"/>
                <a:ea typeface="Calibri" pitchFamily="34" charset="0"/>
                <a:cs typeface="Times New Roman" pitchFamily="18" charset="0"/>
              </a:rPr>
              <a:t>сынып Темирбаева Ж.А.</a:t>
            </a:r>
          </a:p>
          <a:p>
            <a:pPr marL="0" indent="0" algn="ctr">
              <a:buNone/>
            </a:pPr>
            <a:endParaRPr lang="kk-KZ" sz="2800" b="1" i="1" u="sng" dirty="0" smtClean="0">
              <a:solidFill>
                <a:srgbClr val="002060"/>
              </a:solidFill>
              <a:latin typeface="Times New Roman" pitchFamily="18" charset="0"/>
              <a:ea typeface="Calibri" pitchFamily="34" charset="0"/>
              <a:cs typeface="Times New Roman" pitchFamily="18" charset="0"/>
            </a:endParaRPr>
          </a:p>
          <a:p>
            <a:pPr algn="ctr"/>
            <a:r>
              <a:rPr lang="kk-KZ" sz="2800" b="1" i="1" u="sng" dirty="0" smtClean="0">
                <a:solidFill>
                  <a:srgbClr val="002060"/>
                </a:solidFill>
                <a:latin typeface="Times New Roman" pitchFamily="18" charset="0"/>
                <a:ea typeface="Calibri" pitchFamily="34" charset="0"/>
                <a:cs typeface="Times New Roman" pitchFamily="18" charset="0"/>
              </a:rPr>
              <a:t>Үздік</a:t>
            </a:r>
          </a:p>
          <a:p>
            <a:pPr algn="ctr"/>
            <a:r>
              <a:rPr lang="kk-KZ" sz="2800" b="1" i="1" u="sng" dirty="0" smtClean="0">
                <a:solidFill>
                  <a:srgbClr val="002060"/>
                </a:solidFill>
                <a:latin typeface="Times New Roman" pitchFamily="18" charset="0"/>
                <a:ea typeface="Calibri" pitchFamily="34" charset="0"/>
                <a:cs typeface="Times New Roman" pitchFamily="18" charset="0"/>
              </a:rPr>
              <a:t>Абдраимова Дана (волейбол)</a:t>
            </a:r>
          </a:p>
          <a:p>
            <a:pPr marL="45720" indent="0" algn="ctr">
              <a:buNone/>
            </a:pPr>
            <a:endParaRPr lang="kk-KZ" sz="2800" b="1" i="1" u="sng" dirty="0" smtClean="0">
              <a:solidFill>
                <a:srgbClr val="002060"/>
              </a:solidFill>
              <a:latin typeface="Times New Roman" pitchFamily="18" charset="0"/>
              <a:ea typeface="Calibri" pitchFamily="34" charset="0"/>
              <a:cs typeface="Times New Roman" pitchFamily="18" charset="0"/>
            </a:endParaRPr>
          </a:p>
          <a:p>
            <a:pPr algn="ctr"/>
            <a:r>
              <a:rPr lang="kk-KZ" sz="2800" b="1" i="1" dirty="0" smtClean="0">
                <a:solidFill>
                  <a:srgbClr val="002060"/>
                </a:solidFill>
                <a:latin typeface="Times New Roman" pitchFamily="18" charset="0"/>
                <a:cs typeface="Times New Roman" pitchFamily="18" charset="0"/>
              </a:rPr>
              <a:t>Екпінділер</a:t>
            </a:r>
            <a:endParaRPr lang="ru-RU" sz="2800" b="1" i="1" dirty="0" smtClean="0">
              <a:solidFill>
                <a:srgbClr val="002060"/>
              </a:solidFill>
              <a:latin typeface="Times New Roman" pitchFamily="18" charset="0"/>
              <a:cs typeface="Times New Roman" pitchFamily="18" charset="0"/>
            </a:endParaRPr>
          </a:p>
          <a:p>
            <a:r>
              <a:rPr lang="ru-RU" sz="2800" b="1" i="1" dirty="0" smtClean="0">
                <a:solidFill>
                  <a:srgbClr val="002060"/>
                </a:solidFill>
                <a:latin typeface="Times New Roman" pitchFamily="18" charset="0"/>
                <a:cs typeface="Times New Roman" pitchFamily="18" charset="0"/>
              </a:rPr>
              <a:t>1.</a:t>
            </a:r>
            <a:r>
              <a:rPr lang="kk-KZ" sz="2800" b="1" i="1" dirty="0">
                <a:solidFill>
                  <a:srgbClr val="002060"/>
                </a:solidFill>
                <a:latin typeface="Times New Roman" pitchFamily="18" charset="0"/>
                <a:cs typeface="Times New Roman" pitchFamily="18" charset="0"/>
              </a:rPr>
              <a:t> Абельменчинов Алихан (грек-рим күресі)</a:t>
            </a:r>
          </a:p>
          <a:p>
            <a:r>
              <a:rPr lang="ru-RU" sz="2800" b="1" i="1" dirty="0" smtClean="0">
                <a:solidFill>
                  <a:srgbClr val="002060"/>
                </a:solidFill>
                <a:latin typeface="Times New Roman" pitchFamily="18" charset="0"/>
                <a:cs typeface="Times New Roman" pitchFamily="18" charset="0"/>
              </a:rPr>
              <a:t>2. </a:t>
            </a:r>
            <a:r>
              <a:rPr lang="ru-RU" sz="2800" b="1" i="1" dirty="0" err="1" smtClean="0">
                <a:solidFill>
                  <a:srgbClr val="002060"/>
                </a:solidFill>
                <a:latin typeface="Times New Roman" pitchFamily="18" charset="0"/>
                <a:cs typeface="Times New Roman" pitchFamily="18" charset="0"/>
              </a:rPr>
              <a:t>Иемберген</a:t>
            </a:r>
            <a:r>
              <a:rPr lang="ru-RU" sz="2800" b="1" i="1" dirty="0" smtClean="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Ақниет</a:t>
            </a:r>
            <a:r>
              <a:rPr lang="ru-RU" sz="2800" b="1" i="1" dirty="0" smtClean="0">
                <a:solidFill>
                  <a:srgbClr val="002060"/>
                </a:solidFill>
                <a:latin typeface="Times New Roman" pitchFamily="18" charset="0"/>
                <a:cs typeface="Times New Roman" pitchFamily="18" charset="0"/>
              </a:rPr>
              <a:t> (волейбол)</a:t>
            </a:r>
          </a:p>
          <a:p>
            <a:r>
              <a:rPr lang="ru-RU" sz="2800" b="1" i="1" dirty="0" smtClean="0">
                <a:solidFill>
                  <a:srgbClr val="002060"/>
                </a:solidFill>
                <a:latin typeface="Times New Roman" pitchFamily="18" charset="0"/>
                <a:cs typeface="Times New Roman" pitchFamily="18" charset="0"/>
              </a:rPr>
              <a:t>3. </a:t>
            </a:r>
            <a:r>
              <a:rPr lang="ru-RU" sz="2800" b="1" i="1" dirty="0" err="1" smtClean="0">
                <a:solidFill>
                  <a:srgbClr val="002060"/>
                </a:solidFill>
                <a:latin typeface="Times New Roman" pitchFamily="18" charset="0"/>
                <a:cs typeface="Times New Roman" pitchFamily="18" charset="0"/>
              </a:rPr>
              <a:t>Нариман</a:t>
            </a:r>
            <a:r>
              <a:rPr lang="ru-RU" sz="2800" b="1" i="1" dirty="0" smtClean="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Ілияс</a:t>
            </a:r>
            <a:r>
              <a:rPr lang="ru-RU" sz="2800" b="1" i="1" dirty="0" smtClean="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семсерлесу</a:t>
            </a:r>
            <a:r>
              <a:rPr lang="ru-RU" sz="2800" b="1" i="1" dirty="0" smtClean="0">
                <a:solidFill>
                  <a:srgbClr val="002060"/>
                </a:solidFill>
                <a:latin typeface="Times New Roman" pitchFamily="18" charset="0"/>
                <a:cs typeface="Times New Roman" pitchFamily="18" charset="0"/>
              </a:rPr>
              <a:t>)</a:t>
            </a:r>
          </a:p>
          <a:p>
            <a:r>
              <a:rPr lang="kk-KZ" sz="2800" b="1" i="1" dirty="0" smtClean="0">
                <a:solidFill>
                  <a:srgbClr val="002060"/>
                </a:solidFill>
                <a:latin typeface="Times New Roman" pitchFamily="18" charset="0"/>
                <a:cs typeface="Times New Roman" pitchFamily="18" charset="0"/>
              </a:rPr>
              <a:t>4. Данышбай</a:t>
            </a:r>
            <a:r>
              <a:rPr lang="ru-RU" sz="2800" b="1" i="1" dirty="0" smtClean="0">
                <a:solidFill>
                  <a:srgbClr val="002060"/>
                </a:solidFill>
                <a:latin typeface="Times New Roman" pitchFamily="18" charset="0"/>
                <a:cs typeface="Times New Roman" pitchFamily="18" charset="0"/>
              </a:rPr>
              <a:t> Санжар (дзюдо)</a:t>
            </a:r>
            <a:endParaRPr lang="ru-RU" sz="2800" b="1" i="1" dirty="0">
              <a:solidFill>
                <a:srgbClr val="002060"/>
              </a:solidFill>
              <a:latin typeface="Times New Roman" pitchFamily="18" charset="0"/>
              <a:cs typeface="Times New Roman" pitchFamily="18" charset="0"/>
            </a:endParaRPr>
          </a:p>
          <a:p>
            <a:r>
              <a:rPr lang="kk-KZ" sz="2800" b="1" i="1" dirty="0" smtClean="0">
                <a:solidFill>
                  <a:srgbClr val="002060"/>
                </a:solidFill>
                <a:latin typeface="Times New Roman" pitchFamily="18" charset="0"/>
                <a:cs typeface="Times New Roman" pitchFamily="18" charset="0"/>
              </a:rPr>
              <a:t>5. Құмар Арнұр </a:t>
            </a:r>
            <a:r>
              <a:rPr lang="ru-RU" sz="2800" b="1" i="1" dirty="0" smtClean="0">
                <a:solidFill>
                  <a:srgbClr val="002060"/>
                </a:solidFill>
                <a:latin typeface="Times New Roman" pitchFamily="18" charset="0"/>
                <a:cs typeface="Times New Roman" pitchFamily="18" charset="0"/>
              </a:rPr>
              <a:t>(</a:t>
            </a:r>
            <a:r>
              <a:rPr lang="ru-RU" sz="2800" b="1" i="1" dirty="0" err="1">
                <a:solidFill>
                  <a:srgbClr val="002060"/>
                </a:solidFill>
                <a:latin typeface="Times New Roman" pitchFamily="18" charset="0"/>
                <a:cs typeface="Times New Roman" pitchFamily="18" charset="0"/>
              </a:rPr>
              <a:t>семсерлесу</a:t>
            </a:r>
            <a:r>
              <a:rPr lang="ru-RU" sz="2800" b="1" i="1" dirty="0" smtClean="0">
                <a:solidFill>
                  <a:srgbClr val="002060"/>
                </a:solidFill>
                <a:latin typeface="Times New Roman" pitchFamily="18" charset="0"/>
                <a:cs typeface="Times New Roman" pitchFamily="18" charset="0"/>
              </a:rPr>
              <a:t>)</a:t>
            </a:r>
          </a:p>
          <a:p>
            <a:r>
              <a:rPr lang="kk-KZ" sz="2800" b="1" i="1" dirty="0" smtClean="0">
                <a:solidFill>
                  <a:srgbClr val="002060"/>
                </a:solidFill>
                <a:latin typeface="Times New Roman" pitchFamily="18" charset="0"/>
                <a:cs typeface="Times New Roman" pitchFamily="18" charset="0"/>
              </a:rPr>
              <a:t>6. Шотаев Рахат </a:t>
            </a:r>
            <a:r>
              <a:rPr lang="ru-RU" sz="2800" b="1" i="1" dirty="0">
                <a:solidFill>
                  <a:srgbClr val="002060"/>
                </a:solidFill>
                <a:latin typeface="Times New Roman" pitchFamily="18" charset="0"/>
                <a:cs typeface="Times New Roman" pitchFamily="18" charset="0"/>
              </a:rPr>
              <a:t>(</a:t>
            </a:r>
            <a:r>
              <a:rPr lang="ru-RU" sz="2800" b="1" i="1" dirty="0" err="1">
                <a:solidFill>
                  <a:srgbClr val="002060"/>
                </a:solidFill>
                <a:latin typeface="Times New Roman" pitchFamily="18" charset="0"/>
                <a:cs typeface="Times New Roman" pitchFamily="18" charset="0"/>
              </a:rPr>
              <a:t>семсерлесу</a:t>
            </a:r>
            <a:r>
              <a:rPr lang="ru-RU" sz="2800" b="1" i="1" dirty="0" smtClean="0">
                <a:solidFill>
                  <a:srgbClr val="002060"/>
                </a:solidFill>
                <a:latin typeface="Times New Roman" pitchFamily="18" charset="0"/>
                <a:cs typeface="Times New Roman" pitchFamily="18" charset="0"/>
              </a:rPr>
              <a:t>)</a:t>
            </a:r>
          </a:p>
          <a:p>
            <a:r>
              <a:rPr lang="kk-KZ" sz="2800" b="1" i="1" dirty="0" smtClean="0">
                <a:solidFill>
                  <a:srgbClr val="002060"/>
                </a:solidFill>
                <a:latin typeface="Times New Roman" pitchFamily="18" charset="0"/>
                <a:cs typeface="Times New Roman" pitchFamily="18" charset="0"/>
              </a:rPr>
              <a:t>7. Жарылқасы Өркен (еркін күрес)</a:t>
            </a:r>
          </a:p>
          <a:p>
            <a:r>
              <a:rPr lang="kk-KZ" sz="2800" b="1" i="1" dirty="0" smtClean="0">
                <a:solidFill>
                  <a:srgbClr val="002060"/>
                </a:solidFill>
                <a:latin typeface="Times New Roman" pitchFamily="18" charset="0"/>
                <a:cs typeface="Times New Roman" pitchFamily="18" charset="0"/>
              </a:rPr>
              <a:t>8. Құрамыс Ханбатыр</a:t>
            </a:r>
            <a:r>
              <a:rPr lang="ru-RU" sz="2800" b="1" i="1" dirty="0">
                <a:solidFill>
                  <a:srgbClr val="002060"/>
                </a:solidFill>
                <a:cs typeface="Times New Roman" pitchFamily="18" charset="0"/>
              </a:rPr>
              <a:t>(дзюдо)</a:t>
            </a:r>
          </a:p>
          <a:p>
            <a:endParaRPr lang="ru-RU" sz="2800" b="1" i="1" dirty="0" smtClean="0">
              <a:solidFill>
                <a:srgbClr val="002060"/>
              </a:solidFill>
              <a:latin typeface="Times New Roman" pitchFamily="18" charset="0"/>
              <a:cs typeface="Times New Roman" pitchFamily="18" charset="0"/>
            </a:endParaRPr>
          </a:p>
          <a:p>
            <a:pPr marL="45720" indent="0">
              <a:buNone/>
            </a:pPr>
            <a:endParaRPr lang="ru-RU" sz="2800" b="1" i="1" dirty="0">
              <a:solidFill>
                <a:srgbClr val="002060"/>
              </a:solidFill>
              <a:latin typeface="Times New Roman" pitchFamily="18" charset="0"/>
              <a:cs typeface="Times New Roman" pitchFamily="18" charset="0"/>
            </a:endParaRPr>
          </a:p>
          <a:p>
            <a:endParaRPr lang="ru-RU" sz="2800" b="1" i="1"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588737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3" y="548681"/>
            <a:ext cx="8064895" cy="5904655"/>
          </a:xfrm>
        </p:spPr>
        <p:txBody>
          <a:bodyPr>
            <a:normAutofit fontScale="85000" lnSpcReduction="20000"/>
          </a:bodyPr>
          <a:lstStyle/>
          <a:p>
            <a:pPr marL="0" indent="0" algn="ctr">
              <a:buNone/>
            </a:pPr>
            <a:endParaRPr lang="kk-KZ" b="1" i="1" u="sng" dirty="0">
              <a:solidFill>
                <a:srgbClr val="800000"/>
              </a:solidFill>
              <a:latin typeface="Times New Roman" pitchFamily="18" charset="0"/>
              <a:ea typeface="Calibri" pitchFamily="34" charset="0"/>
              <a:cs typeface="Times New Roman" pitchFamily="18" charset="0"/>
            </a:endParaRPr>
          </a:p>
          <a:p>
            <a:pPr algn="ctr"/>
            <a:r>
              <a:rPr lang="kk-KZ" sz="2800" b="1" i="1" u="sng" dirty="0" smtClean="0">
                <a:solidFill>
                  <a:srgbClr val="002060"/>
                </a:solidFill>
                <a:latin typeface="Times New Roman" pitchFamily="18" charset="0"/>
                <a:ea typeface="Calibri" pitchFamily="34" charset="0"/>
                <a:cs typeface="Times New Roman" pitchFamily="18" charset="0"/>
              </a:rPr>
              <a:t>10 «Ә» сынып Аязбаева О.Б.</a:t>
            </a:r>
          </a:p>
          <a:p>
            <a:pPr marL="0" indent="0" algn="ctr">
              <a:buNone/>
            </a:pPr>
            <a:endParaRPr lang="kk-KZ" sz="2800" b="1" i="1" u="sng" dirty="0" smtClean="0">
              <a:solidFill>
                <a:srgbClr val="002060"/>
              </a:solidFill>
              <a:latin typeface="Times New Roman" pitchFamily="18" charset="0"/>
              <a:ea typeface="Calibri" pitchFamily="34" charset="0"/>
              <a:cs typeface="Times New Roman" pitchFamily="18" charset="0"/>
            </a:endParaRPr>
          </a:p>
          <a:p>
            <a:pPr algn="ctr"/>
            <a:r>
              <a:rPr lang="kk-KZ" sz="2800" b="1" i="1" dirty="0" smtClean="0">
                <a:solidFill>
                  <a:srgbClr val="002060"/>
                </a:solidFill>
                <a:latin typeface="Times New Roman" pitchFamily="18" charset="0"/>
                <a:cs typeface="Times New Roman" pitchFamily="18" charset="0"/>
              </a:rPr>
              <a:t>Екпінділер</a:t>
            </a:r>
            <a:endParaRPr lang="ru-RU" sz="2800" b="1" i="1" dirty="0" smtClean="0">
              <a:solidFill>
                <a:srgbClr val="002060"/>
              </a:solidFill>
              <a:latin typeface="Times New Roman" pitchFamily="18" charset="0"/>
              <a:cs typeface="Times New Roman" pitchFamily="18" charset="0"/>
            </a:endParaRPr>
          </a:p>
          <a:p>
            <a:r>
              <a:rPr lang="ru-RU" sz="2800" b="1" i="1" dirty="0" smtClean="0">
                <a:solidFill>
                  <a:srgbClr val="002060"/>
                </a:solidFill>
                <a:latin typeface="Times New Roman" pitchFamily="18" charset="0"/>
                <a:cs typeface="Times New Roman" pitchFamily="18" charset="0"/>
              </a:rPr>
              <a:t> </a:t>
            </a:r>
            <a:r>
              <a:rPr lang="ru-RU" sz="2800" b="1" i="1" dirty="0">
                <a:solidFill>
                  <a:srgbClr val="002060"/>
                </a:solidFill>
                <a:latin typeface="Times New Roman" pitchFamily="18" charset="0"/>
                <a:cs typeface="Times New Roman" pitchFamily="18" charset="0"/>
              </a:rPr>
              <a:t>1. </a:t>
            </a:r>
            <a:r>
              <a:rPr lang="ru-RU" sz="2800" b="1" i="1" dirty="0" err="1">
                <a:solidFill>
                  <a:srgbClr val="002060"/>
                </a:solidFill>
                <a:latin typeface="Times New Roman" pitchFamily="18" charset="0"/>
                <a:cs typeface="Times New Roman" pitchFamily="18" charset="0"/>
              </a:rPr>
              <a:t>Абдрасулиұлы</a:t>
            </a:r>
            <a:r>
              <a:rPr lang="ru-RU" sz="2800" b="1" i="1" dirty="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Абылай</a:t>
            </a:r>
            <a:r>
              <a:rPr lang="ru-RU" sz="2800" b="1" i="1" dirty="0" smtClean="0">
                <a:solidFill>
                  <a:srgbClr val="002060"/>
                </a:solidFill>
                <a:latin typeface="Times New Roman" pitchFamily="18" charset="0"/>
                <a:cs typeface="Times New Roman" pitchFamily="18" charset="0"/>
              </a:rPr>
              <a:t> (бокс)</a:t>
            </a:r>
            <a:endParaRPr lang="ru-RU" sz="2800" b="1" i="1" dirty="0">
              <a:solidFill>
                <a:srgbClr val="002060"/>
              </a:solidFill>
              <a:latin typeface="Times New Roman" pitchFamily="18" charset="0"/>
              <a:cs typeface="Times New Roman" pitchFamily="18" charset="0"/>
            </a:endParaRPr>
          </a:p>
          <a:p>
            <a:r>
              <a:rPr lang="ru-RU" sz="2800" b="1" i="1" dirty="0" smtClean="0">
                <a:solidFill>
                  <a:srgbClr val="002060"/>
                </a:solidFill>
                <a:latin typeface="Times New Roman" pitchFamily="18" charset="0"/>
                <a:cs typeface="Times New Roman" pitchFamily="18" charset="0"/>
              </a:rPr>
              <a:t>2. </a:t>
            </a:r>
            <a:r>
              <a:rPr lang="ru-RU" sz="2800" b="1" i="1" dirty="0" err="1" smtClean="0">
                <a:solidFill>
                  <a:srgbClr val="002060"/>
                </a:solidFill>
                <a:latin typeface="Times New Roman" pitchFamily="18" charset="0"/>
                <a:cs typeface="Times New Roman" pitchFamily="18" charset="0"/>
              </a:rPr>
              <a:t>Бағдарәлі</a:t>
            </a:r>
            <a:r>
              <a:rPr lang="ru-RU" sz="2800" b="1" i="1" dirty="0" smtClean="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Нұрзада</a:t>
            </a:r>
            <a:r>
              <a:rPr lang="ru-RU" sz="2800" b="1" i="1" dirty="0" smtClean="0">
                <a:solidFill>
                  <a:srgbClr val="002060"/>
                </a:solidFill>
                <a:latin typeface="Times New Roman" pitchFamily="18" charset="0"/>
                <a:cs typeface="Times New Roman" pitchFamily="18" charset="0"/>
              </a:rPr>
              <a:t> </a:t>
            </a:r>
            <a:r>
              <a:rPr lang="ru-RU" sz="2800" b="1" i="1" dirty="0">
                <a:solidFill>
                  <a:srgbClr val="002060"/>
                </a:solidFill>
                <a:latin typeface="Times New Roman" pitchFamily="18" charset="0"/>
                <a:cs typeface="Times New Roman" pitchFamily="18" charset="0"/>
              </a:rPr>
              <a:t>(бокс</a:t>
            </a:r>
            <a:r>
              <a:rPr lang="ru-RU" sz="2800" b="1" i="1" dirty="0" smtClean="0">
                <a:solidFill>
                  <a:srgbClr val="002060"/>
                </a:solidFill>
                <a:latin typeface="Times New Roman" pitchFamily="18" charset="0"/>
                <a:cs typeface="Times New Roman" pitchFamily="18" charset="0"/>
              </a:rPr>
              <a:t>)</a:t>
            </a:r>
            <a:endParaRPr lang="ru-RU" sz="2800" b="1" i="1" dirty="0">
              <a:solidFill>
                <a:srgbClr val="002060"/>
              </a:solidFill>
              <a:latin typeface="Times New Roman" pitchFamily="18" charset="0"/>
              <a:cs typeface="Times New Roman" pitchFamily="18" charset="0"/>
            </a:endParaRPr>
          </a:p>
          <a:p>
            <a:r>
              <a:rPr lang="ru-RU" sz="2800" b="1" i="1" dirty="0" smtClean="0">
                <a:solidFill>
                  <a:srgbClr val="002060"/>
                </a:solidFill>
                <a:latin typeface="Times New Roman" pitchFamily="18" charset="0"/>
                <a:cs typeface="Times New Roman" pitchFamily="18" charset="0"/>
              </a:rPr>
              <a:t>3. </a:t>
            </a:r>
            <a:r>
              <a:rPr lang="ru-RU" sz="2800" b="1" i="1" dirty="0" err="1" smtClean="0">
                <a:solidFill>
                  <a:srgbClr val="002060"/>
                </a:solidFill>
                <a:latin typeface="Times New Roman" pitchFamily="18" charset="0"/>
                <a:cs typeface="Times New Roman" pitchFamily="18" charset="0"/>
              </a:rPr>
              <a:t>Бауыржан</a:t>
            </a:r>
            <a:r>
              <a:rPr lang="ru-RU" sz="2800" b="1" i="1" dirty="0" smtClean="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Нұрсұлтан</a:t>
            </a:r>
            <a:r>
              <a:rPr lang="ru-RU" sz="2800" b="1" i="1" dirty="0" smtClean="0">
                <a:solidFill>
                  <a:srgbClr val="002060"/>
                </a:solidFill>
                <a:latin typeface="Times New Roman" pitchFamily="18" charset="0"/>
                <a:cs typeface="Times New Roman" pitchFamily="18" charset="0"/>
              </a:rPr>
              <a:t> </a:t>
            </a:r>
            <a:r>
              <a:rPr lang="ru-RU" sz="2800" b="1" i="1" dirty="0">
                <a:solidFill>
                  <a:srgbClr val="002060"/>
                </a:solidFill>
                <a:latin typeface="Times New Roman" pitchFamily="18" charset="0"/>
                <a:cs typeface="Times New Roman" pitchFamily="18" charset="0"/>
              </a:rPr>
              <a:t>(бокс</a:t>
            </a:r>
            <a:r>
              <a:rPr lang="ru-RU" sz="2800" b="1" i="1" dirty="0" smtClean="0">
                <a:solidFill>
                  <a:srgbClr val="002060"/>
                </a:solidFill>
                <a:latin typeface="Times New Roman" pitchFamily="18" charset="0"/>
                <a:cs typeface="Times New Roman" pitchFamily="18" charset="0"/>
              </a:rPr>
              <a:t>)</a:t>
            </a:r>
            <a:endParaRPr lang="ru-RU" sz="2800" b="1" i="1" dirty="0">
              <a:solidFill>
                <a:srgbClr val="002060"/>
              </a:solidFill>
              <a:latin typeface="Times New Roman" pitchFamily="18" charset="0"/>
              <a:cs typeface="Times New Roman" pitchFamily="18" charset="0"/>
            </a:endParaRPr>
          </a:p>
          <a:p>
            <a:r>
              <a:rPr lang="ru-RU" sz="2800" b="1" i="1" dirty="0" smtClean="0">
                <a:solidFill>
                  <a:srgbClr val="002060"/>
                </a:solidFill>
                <a:latin typeface="Times New Roman" pitchFamily="18" charset="0"/>
                <a:cs typeface="Times New Roman" pitchFamily="18" charset="0"/>
              </a:rPr>
              <a:t>4. </a:t>
            </a:r>
            <a:r>
              <a:rPr lang="ru-RU" sz="2800" b="1" i="1" dirty="0" err="1" smtClean="0">
                <a:solidFill>
                  <a:srgbClr val="002060"/>
                </a:solidFill>
                <a:latin typeface="Times New Roman" pitchFamily="18" charset="0"/>
                <a:cs typeface="Times New Roman" pitchFamily="18" charset="0"/>
              </a:rPr>
              <a:t>Бейсенбек</a:t>
            </a:r>
            <a:r>
              <a:rPr lang="ru-RU" sz="2800" b="1" i="1" dirty="0" smtClean="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Нұрислам</a:t>
            </a:r>
            <a:r>
              <a:rPr lang="ru-RU" sz="2800" b="1" i="1" dirty="0" smtClean="0">
                <a:solidFill>
                  <a:srgbClr val="002060"/>
                </a:solidFill>
                <a:latin typeface="Times New Roman" pitchFamily="18" charset="0"/>
                <a:cs typeface="Times New Roman" pitchFamily="18" charset="0"/>
              </a:rPr>
              <a:t> (дзюдо)</a:t>
            </a:r>
            <a:endParaRPr lang="ru-RU" sz="2800" b="1" i="1" dirty="0">
              <a:solidFill>
                <a:srgbClr val="002060"/>
              </a:solidFill>
              <a:latin typeface="Times New Roman" pitchFamily="18" charset="0"/>
              <a:cs typeface="Times New Roman" pitchFamily="18" charset="0"/>
            </a:endParaRPr>
          </a:p>
          <a:p>
            <a:r>
              <a:rPr lang="ru-RU" sz="2800" b="1" i="1" dirty="0" smtClean="0">
                <a:solidFill>
                  <a:srgbClr val="002060"/>
                </a:solidFill>
                <a:latin typeface="Times New Roman" pitchFamily="18" charset="0"/>
                <a:cs typeface="Times New Roman" pitchFamily="18" charset="0"/>
              </a:rPr>
              <a:t>5. </a:t>
            </a:r>
            <a:r>
              <a:rPr lang="ru-RU" sz="2800" b="1" i="1" dirty="0" err="1" smtClean="0">
                <a:solidFill>
                  <a:srgbClr val="002060"/>
                </a:solidFill>
                <a:latin typeface="Times New Roman" pitchFamily="18" charset="0"/>
                <a:cs typeface="Times New Roman" pitchFamily="18" charset="0"/>
              </a:rPr>
              <a:t>Дүйсен</a:t>
            </a:r>
            <a:r>
              <a:rPr lang="ru-RU" sz="2800" b="1" i="1" dirty="0" smtClean="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Ерасыл</a:t>
            </a:r>
            <a:r>
              <a:rPr lang="ru-RU" sz="2800" b="1" i="1" dirty="0" smtClean="0">
                <a:solidFill>
                  <a:srgbClr val="002060"/>
                </a:solidFill>
                <a:latin typeface="Times New Roman" pitchFamily="18" charset="0"/>
                <a:cs typeface="Times New Roman" pitchFamily="18" charset="0"/>
              </a:rPr>
              <a:t> </a:t>
            </a:r>
            <a:r>
              <a:rPr lang="ru-RU" sz="2800" b="1" i="1" dirty="0">
                <a:solidFill>
                  <a:srgbClr val="002060"/>
                </a:solidFill>
                <a:latin typeface="Times New Roman" pitchFamily="18" charset="0"/>
                <a:cs typeface="Times New Roman" pitchFamily="18" charset="0"/>
              </a:rPr>
              <a:t>(бокс</a:t>
            </a:r>
            <a:r>
              <a:rPr lang="ru-RU" sz="2800" b="1" i="1" dirty="0" smtClean="0">
                <a:solidFill>
                  <a:srgbClr val="002060"/>
                </a:solidFill>
                <a:latin typeface="Times New Roman" pitchFamily="18" charset="0"/>
                <a:cs typeface="Times New Roman" pitchFamily="18" charset="0"/>
              </a:rPr>
              <a:t>)</a:t>
            </a:r>
            <a:endParaRPr lang="ru-RU" sz="2800" b="1" i="1" dirty="0">
              <a:solidFill>
                <a:srgbClr val="002060"/>
              </a:solidFill>
              <a:latin typeface="Times New Roman" pitchFamily="18" charset="0"/>
              <a:cs typeface="Times New Roman" pitchFamily="18" charset="0"/>
            </a:endParaRPr>
          </a:p>
          <a:p>
            <a:r>
              <a:rPr lang="ru-RU" sz="2800" b="1" i="1" dirty="0" smtClean="0">
                <a:solidFill>
                  <a:srgbClr val="002060"/>
                </a:solidFill>
                <a:latin typeface="Times New Roman" pitchFamily="18" charset="0"/>
                <a:cs typeface="Times New Roman" pitchFamily="18" charset="0"/>
              </a:rPr>
              <a:t>6. </a:t>
            </a:r>
            <a:r>
              <a:rPr lang="ru-RU" sz="2800" b="1" i="1" dirty="0" err="1" smtClean="0">
                <a:solidFill>
                  <a:srgbClr val="002060"/>
                </a:solidFill>
                <a:latin typeface="Times New Roman" pitchFamily="18" charset="0"/>
                <a:cs typeface="Times New Roman" pitchFamily="18" charset="0"/>
              </a:rPr>
              <a:t>Қарағұл</a:t>
            </a:r>
            <a:r>
              <a:rPr lang="ru-RU" sz="2800" b="1" i="1" dirty="0" smtClean="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Диас</a:t>
            </a:r>
            <a:r>
              <a:rPr lang="ru-RU" sz="2800" b="1" i="1" dirty="0" smtClean="0">
                <a:solidFill>
                  <a:srgbClr val="002060"/>
                </a:solidFill>
                <a:latin typeface="Times New Roman" pitchFamily="18" charset="0"/>
                <a:cs typeface="Times New Roman" pitchFamily="18" charset="0"/>
              </a:rPr>
              <a:t> (дзюдо)</a:t>
            </a:r>
            <a:endParaRPr lang="ru-RU" sz="2800" b="1" i="1" dirty="0">
              <a:solidFill>
                <a:srgbClr val="002060"/>
              </a:solidFill>
              <a:latin typeface="Times New Roman" pitchFamily="18" charset="0"/>
              <a:cs typeface="Times New Roman" pitchFamily="18" charset="0"/>
            </a:endParaRPr>
          </a:p>
          <a:p>
            <a:r>
              <a:rPr lang="ru-RU" sz="2800" b="1" i="1" dirty="0" smtClean="0">
                <a:solidFill>
                  <a:srgbClr val="002060"/>
                </a:solidFill>
                <a:latin typeface="Times New Roman" pitchFamily="18" charset="0"/>
                <a:cs typeface="Times New Roman" pitchFamily="18" charset="0"/>
              </a:rPr>
              <a:t>7. </a:t>
            </a:r>
            <a:r>
              <a:rPr lang="ru-RU" sz="2800" b="1" i="1" dirty="0" err="1" smtClean="0">
                <a:solidFill>
                  <a:srgbClr val="002060"/>
                </a:solidFill>
                <a:latin typeface="Times New Roman" pitchFamily="18" charset="0"/>
                <a:cs typeface="Times New Roman" pitchFamily="18" charset="0"/>
              </a:rPr>
              <a:t>Султанхан</a:t>
            </a:r>
            <a:r>
              <a:rPr lang="ru-RU" sz="2800" b="1" i="1" dirty="0" smtClean="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Даниял</a:t>
            </a:r>
            <a:r>
              <a:rPr lang="ru-RU" sz="2800" b="1" i="1" dirty="0" smtClean="0">
                <a:solidFill>
                  <a:srgbClr val="002060"/>
                </a:solidFill>
                <a:latin typeface="Times New Roman" pitchFamily="18" charset="0"/>
                <a:cs typeface="Times New Roman" pitchFamily="18" charset="0"/>
              </a:rPr>
              <a:t> (дзюдо)</a:t>
            </a:r>
          </a:p>
          <a:p>
            <a:r>
              <a:rPr lang="kk-KZ" sz="2800" b="1" i="1" dirty="0" smtClean="0">
                <a:solidFill>
                  <a:srgbClr val="002060"/>
                </a:solidFill>
                <a:latin typeface="Times New Roman" pitchFamily="18" charset="0"/>
                <a:cs typeface="Times New Roman" pitchFamily="18" charset="0"/>
              </a:rPr>
              <a:t>8. Балабай Әділет </a:t>
            </a:r>
            <a:r>
              <a:rPr lang="ru-RU" sz="2800" b="1" i="1" dirty="0" smtClean="0">
                <a:solidFill>
                  <a:srgbClr val="002060"/>
                </a:solidFill>
                <a:latin typeface="Times New Roman" pitchFamily="18" charset="0"/>
                <a:cs typeface="Times New Roman" pitchFamily="18" charset="0"/>
              </a:rPr>
              <a:t>(</a:t>
            </a:r>
            <a:r>
              <a:rPr lang="ru-RU" sz="2800" b="1" i="1" dirty="0">
                <a:solidFill>
                  <a:srgbClr val="002060"/>
                </a:solidFill>
                <a:latin typeface="Times New Roman" pitchFamily="18" charset="0"/>
                <a:cs typeface="Times New Roman" pitchFamily="18" charset="0"/>
              </a:rPr>
              <a:t>бокс</a:t>
            </a:r>
            <a:r>
              <a:rPr lang="ru-RU" sz="2800" b="1" i="1" dirty="0" smtClean="0">
                <a:solidFill>
                  <a:srgbClr val="002060"/>
                </a:solidFill>
                <a:latin typeface="Times New Roman" pitchFamily="18" charset="0"/>
                <a:cs typeface="Times New Roman" pitchFamily="18" charset="0"/>
              </a:rPr>
              <a:t>)</a:t>
            </a:r>
            <a:endParaRPr lang="kk-KZ" sz="2800" b="1" i="1" dirty="0" smtClean="0">
              <a:solidFill>
                <a:srgbClr val="002060"/>
              </a:solidFill>
              <a:latin typeface="Times New Roman" pitchFamily="18" charset="0"/>
              <a:cs typeface="Times New Roman" pitchFamily="18" charset="0"/>
            </a:endParaRPr>
          </a:p>
          <a:p>
            <a:r>
              <a:rPr lang="kk-KZ" sz="2800" b="1" i="1" dirty="0" smtClean="0">
                <a:solidFill>
                  <a:srgbClr val="002060"/>
                </a:solidFill>
                <a:latin typeface="Times New Roman" pitchFamily="18" charset="0"/>
                <a:cs typeface="Times New Roman" pitchFamily="18" charset="0"/>
              </a:rPr>
              <a:t>9. </a:t>
            </a:r>
            <a:r>
              <a:rPr lang="kk-KZ" sz="2800" b="1" i="1" dirty="0">
                <a:solidFill>
                  <a:srgbClr val="002060"/>
                </a:solidFill>
                <a:latin typeface="Times New Roman" pitchFamily="18" charset="0"/>
                <a:cs typeface="Times New Roman" pitchFamily="18" charset="0"/>
              </a:rPr>
              <a:t>О</a:t>
            </a:r>
            <a:r>
              <a:rPr lang="kk-KZ" sz="2800" b="1" i="1" dirty="0" smtClean="0">
                <a:solidFill>
                  <a:srgbClr val="002060"/>
                </a:solidFill>
                <a:latin typeface="Times New Roman" pitchFamily="18" charset="0"/>
                <a:cs typeface="Times New Roman" pitchFamily="18" charset="0"/>
              </a:rPr>
              <a:t>марбаев Руслан </a:t>
            </a:r>
            <a:r>
              <a:rPr lang="ru-RU" sz="2800" b="1" i="1" dirty="0" smtClean="0">
                <a:solidFill>
                  <a:srgbClr val="002060"/>
                </a:solidFill>
                <a:latin typeface="Times New Roman" pitchFamily="18" charset="0"/>
                <a:cs typeface="Times New Roman" pitchFamily="18" charset="0"/>
              </a:rPr>
              <a:t>(</a:t>
            </a:r>
            <a:r>
              <a:rPr lang="ru-RU" sz="2800" b="1" i="1" dirty="0" err="1" smtClean="0">
                <a:solidFill>
                  <a:srgbClr val="002060"/>
                </a:solidFill>
                <a:latin typeface="Times New Roman" pitchFamily="18" charset="0"/>
                <a:cs typeface="Times New Roman" pitchFamily="18" charset="0"/>
              </a:rPr>
              <a:t>еркін</a:t>
            </a:r>
            <a:r>
              <a:rPr lang="ru-RU" sz="2800" b="1" i="1" dirty="0" smtClean="0">
                <a:solidFill>
                  <a:srgbClr val="002060"/>
                </a:solidFill>
                <a:latin typeface="Times New Roman" pitchFamily="18" charset="0"/>
                <a:cs typeface="Times New Roman" pitchFamily="18" charset="0"/>
              </a:rPr>
              <a:t> </a:t>
            </a:r>
            <a:r>
              <a:rPr lang="ru-RU" sz="2800" b="1" i="1" dirty="0" err="1" smtClean="0">
                <a:solidFill>
                  <a:srgbClr val="002060"/>
                </a:solidFill>
                <a:latin typeface="Times New Roman" pitchFamily="18" charset="0"/>
                <a:cs typeface="Times New Roman" pitchFamily="18" charset="0"/>
              </a:rPr>
              <a:t>күрес</a:t>
            </a:r>
            <a:r>
              <a:rPr lang="ru-RU" sz="2800" b="1" i="1" dirty="0" smtClean="0">
                <a:solidFill>
                  <a:srgbClr val="002060"/>
                </a:solidFill>
                <a:latin typeface="Times New Roman" pitchFamily="18" charset="0"/>
                <a:cs typeface="Times New Roman" pitchFamily="18" charset="0"/>
              </a:rPr>
              <a:t>)</a:t>
            </a:r>
          </a:p>
          <a:p>
            <a:r>
              <a:rPr lang="kk-KZ" sz="2800" b="1" i="1" dirty="0" smtClean="0">
                <a:solidFill>
                  <a:srgbClr val="002060"/>
                </a:solidFill>
                <a:latin typeface="Times New Roman" pitchFamily="18" charset="0"/>
                <a:cs typeface="Times New Roman" pitchFamily="18" charset="0"/>
              </a:rPr>
              <a:t>10. Балабай Әділет </a:t>
            </a:r>
            <a:r>
              <a:rPr lang="ru-RU" sz="2800" b="1" i="1" dirty="0" smtClean="0">
                <a:solidFill>
                  <a:srgbClr val="002060"/>
                </a:solidFill>
                <a:cs typeface="Times New Roman" pitchFamily="18" charset="0"/>
              </a:rPr>
              <a:t>(</a:t>
            </a:r>
            <a:r>
              <a:rPr lang="ru-RU" sz="2800" b="1" i="1" dirty="0">
                <a:solidFill>
                  <a:srgbClr val="002060"/>
                </a:solidFill>
                <a:cs typeface="Times New Roman" pitchFamily="18" charset="0"/>
              </a:rPr>
              <a:t>бокс)</a:t>
            </a:r>
            <a:endParaRPr lang="kk-KZ" sz="2800" b="1" i="1" dirty="0">
              <a:solidFill>
                <a:srgbClr val="002060"/>
              </a:solidFill>
              <a:cs typeface="Times New Roman" pitchFamily="18" charset="0"/>
            </a:endParaRPr>
          </a:p>
          <a:p>
            <a:endParaRPr lang="kk-KZ" sz="2800" b="1" i="1" dirty="0" smtClean="0">
              <a:solidFill>
                <a:srgbClr val="002060"/>
              </a:solidFill>
              <a:latin typeface="Times New Roman" pitchFamily="18" charset="0"/>
              <a:cs typeface="Times New Roman" pitchFamily="18" charset="0"/>
            </a:endParaRPr>
          </a:p>
          <a:p>
            <a:endParaRPr lang="ru-RU" sz="2800" b="1" i="1" dirty="0">
              <a:solidFill>
                <a:srgbClr val="002060"/>
              </a:solidFill>
              <a:latin typeface="Times New Roman" pitchFamily="18" charset="0"/>
              <a:cs typeface="Times New Roman" pitchFamily="18" charset="0"/>
            </a:endParaRPr>
          </a:p>
          <a:p>
            <a:pPr marL="0" indent="0">
              <a:buNone/>
            </a:pPr>
            <a:endParaRPr lang="ru-RU" sz="2800" b="1" i="1"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900976831"/>
      </p:ext>
    </p:extLst>
  </p:cSld>
  <p:clrMapOvr>
    <a:masterClrMapping/>
  </p:clrMapOvr>
  <p:transition spd="slow">
    <p:wheel spokes="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99247" y="443806"/>
            <a:ext cx="8049217" cy="6153546"/>
          </a:xfrm>
        </p:spPr>
        <p:txBody>
          <a:bodyPr>
            <a:normAutofit/>
          </a:bodyPr>
          <a:lstStyle/>
          <a:p>
            <a:pPr lvl="0" algn="ctr" eaLnBrk="0" fontAlgn="base" hangingPunct="0">
              <a:spcBef>
                <a:spcPct val="0"/>
              </a:spcBef>
              <a:spcAft>
                <a:spcPct val="0"/>
              </a:spcAft>
            </a:pPr>
            <a:endParaRPr lang="kk-KZ" b="1" i="1" u="sng" dirty="0" smtClean="0">
              <a:solidFill>
                <a:srgbClr val="8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endParaRPr lang="kk-KZ" b="1" i="1" u="sng" dirty="0" smtClean="0">
              <a:solidFill>
                <a:srgbClr val="8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400" b="1" i="1" u="sng" dirty="0" smtClean="0">
                <a:solidFill>
                  <a:srgbClr val="002060"/>
                </a:solidFill>
                <a:latin typeface="Times New Roman" pitchFamily="18" charset="0"/>
                <a:ea typeface="Calibri" pitchFamily="34" charset="0"/>
                <a:cs typeface="Times New Roman" pitchFamily="18" charset="0"/>
              </a:rPr>
              <a:t>10 «Б</a:t>
            </a:r>
            <a:r>
              <a:rPr lang="kk-KZ" sz="2400" b="1" i="1" u="sng" dirty="0">
                <a:solidFill>
                  <a:srgbClr val="002060"/>
                </a:solidFill>
                <a:latin typeface="Times New Roman" pitchFamily="18" charset="0"/>
                <a:ea typeface="Calibri" pitchFamily="34" charset="0"/>
                <a:cs typeface="Times New Roman" pitchFamily="18" charset="0"/>
              </a:rPr>
              <a:t>» класс  </a:t>
            </a:r>
            <a:r>
              <a:rPr lang="kk-KZ" sz="2400" b="1" i="1" u="sng" dirty="0" smtClean="0">
                <a:solidFill>
                  <a:srgbClr val="002060"/>
                </a:solidFill>
                <a:latin typeface="Times New Roman" pitchFamily="18" charset="0"/>
                <a:ea typeface="Calibri" pitchFamily="34" charset="0"/>
                <a:cs typeface="Times New Roman" pitchFamily="18" charset="0"/>
              </a:rPr>
              <a:t>Айтбаева  Л.К.</a:t>
            </a:r>
          </a:p>
          <a:p>
            <a:pPr lvl="0" algn="ctr" eaLnBrk="0" fontAlgn="base" hangingPunct="0">
              <a:spcBef>
                <a:spcPct val="0"/>
              </a:spcBef>
              <a:spcAft>
                <a:spcPct val="0"/>
              </a:spcAft>
            </a:pPr>
            <a:r>
              <a:rPr lang="kk-KZ" sz="2400" b="1" i="1" u="sng" dirty="0" smtClean="0">
                <a:solidFill>
                  <a:srgbClr val="002060"/>
                </a:solidFill>
                <a:latin typeface="Times New Roman" pitchFamily="18" charset="0"/>
                <a:ea typeface="Calibri" pitchFamily="34" charset="0"/>
                <a:cs typeface="Times New Roman" pitchFamily="18" charset="0"/>
              </a:rPr>
              <a:t>Отличники </a:t>
            </a:r>
          </a:p>
          <a:p>
            <a:pPr algn="ctr" eaLnBrk="0" fontAlgn="base" hangingPunct="0">
              <a:spcBef>
                <a:spcPct val="0"/>
              </a:spcBef>
              <a:spcAft>
                <a:spcPct val="0"/>
              </a:spcAft>
            </a:pPr>
            <a:r>
              <a:rPr lang="kk-KZ" sz="2400" b="1" i="1" dirty="0">
                <a:solidFill>
                  <a:srgbClr val="002060"/>
                </a:solidFill>
                <a:ea typeface="Calibri" pitchFamily="34" charset="0"/>
                <a:cs typeface="Times New Roman" pitchFamily="18" charset="0"/>
              </a:rPr>
              <a:t>Сырлыбай  Дамир (дзюдо)</a:t>
            </a:r>
          </a:p>
          <a:p>
            <a:pPr algn="ctr" eaLnBrk="0" fontAlgn="base" hangingPunct="0">
              <a:spcBef>
                <a:spcPct val="0"/>
              </a:spcBef>
              <a:spcAft>
                <a:spcPct val="0"/>
              </a:spcAft>
            </a:pPr>
            <a:r>
              <a:rPr lang="kk-KZ" sz="2400" b="1" i="1" dirty="0">
                <a:solidFill>
                  <a:srgbClr val="002060"/>
                </a:solidFill>
                <a:ea typeface="Calibri" pitchFamily="34" charset="0"/>
                <a:cs typeface="Times New Roman" pitchFamily="18" charset="0"/>
              </a:rPr>
              <a:t>Лесовская  Мария </a:t>
            </a:r>
            <a:r>
              <a:rPr lang="kk-KZ" sz="2400" b="1" i="1" dirty="0">
                <a:solidFill>
                  <a:srgbClr val="002060"/>
                </a:solidFill>
              </a:rPr>
              <a:t>(</a:t>
            </a:r>
            <a:r>
              <a:rPr lang="kk-KZ" sz="2400" b="1" i="1" dirty="0">
                <a:solidFill>
                  <a:srgbClr val="002060"/>
                </a:solidFill>
                <a:cs typeface="Times New Roman" pitchFamily="18" charset="0"/>
              </a:rPr>
              <a:t>фехтование</a:t>
            </a:r>
            <a:r>
              <a:rPr lang="kk-KZ" sz="2400" b="1" i="1" dirty="0">
                <a:solidFill>
                  <a:srgbClr val="002060"/>
                </a:solidFill>
                <a:ea typeface="Calibri" pitchFamily="34" charset="0"/>
                <a:cs typeface="Times New Roman" pitchFamily="18" charset="0"/>
              </a:rPr>
              <a:t>)</a:t>
            </a:r>
          </a:p>
          <a:p>
            <a:pPr marL="0" lvl="0" indent="0" algn="ctr" eaLnBrk="0" fontAlgn="base" hangingPunct="0">
              <a:spcBef>
                <a:spcPct val="0"/>
              </a:spcBef>
              <a:spcAft>
                <a:spcPct val="0"/>
              </a:spcAft>
              <a:buNone/>
            </a:pPr>
            <a:endParaRPr lang="kk-KZ" sz="2400" b="1" i="1"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Ударники</a:t>
            </a:r>
          </a:p>
          <a:p>
            <a:pPr marL="45720" lvl="0" indent="0" algn="ctr" eaLnBrk="0" fontAlgn="base" hangingPunct="0">
              <a:spcBef>
                <a:spcPct val="0"/>
              </a:spcBef>
              <a:spcAft>
                <a:spcPct val="0"/>
              </a:spcAft>
              <a:buNone/>
            </a:pPr>
            <a:endParaRPr lang="kk-KZ" sz="2400"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sz="2400" b="1" i="1" dirty="0">
                <a:solidFill>
                  <a:srgbClr val="002060"/>
                </a:solidFill>
                <a:latin typeface="Times New Roman" pitchFamily="18" charset="0"/>
                <a:ea typeface="Calibri" pitchFamily="34" charset="0"/>
                <a:cs typeface="Times New Roman" pitchFamily="18" charset="0"/>
              </a:rPr>
              <a:t>1. </a:t>
            </a:r>
            <a:r>
              <a:rPr lang="kk-KZ" sz="2400" b="1" i="1" dirty="0" smtClean="0">
                <a:solidFill>
                  <a:srgbClr val="002060"/>
                </a:solidFill>
                <a:latin typeface="Times New Roman" pitchFamily="18" charset="0"/>
                <a:ea typeface="Calibri" pitchFamily="34" charset="0"/>
                <a:cs typeface="Times New Roman" pitchFamily="18" charset="0"/>
              </a:rPr>
              <a:t>Өмірсерік Досжан (с/гимнастика)</a:t>
            </a:r>
          </a:p>
          <a:p>
            <a:pP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2. Крутоус </a:t>
            </a:r>
            <a:r>
              <a:rPr lang="kk-KZ" sz="2400" b="1" i="1" dirty="0">
                <a:solidFill>
                  <a:srgbClr val="002060"/>
                </a:solidFill>
                <a:latin typeface="Times New Roman" pitchFamily="18" charset="0"/>
                <a:ea typeface="Calibri" pitchFamily="34" charset="0"/>
                <a:cs typeface="Times New Roman" pitchFamily="18" charset="0"/>
              </a:rPr>
              <a:t>Илья (</a:t>
            </a:r>
            <a:r>
              <a:rPr lang="kk-KZ" sz="2400" b="1" i="1" dirty="0">
                <a:solidFill>
                  <a:srgbClr val="002060"/>
                </a:solidFill>
                <a:latin typeface="Times New Roman" pitchFamily="18" charset="0"/>
                <a:cs typeface="Times New Roman" pitchFamily="18" charset="0"/>
              </a:rPr>
              <a:t>баскетбол</a:t>
            </a:r>
            <a:r>
              <a:rPr lang="kk-KZ" sz="2400" b="1" i="1" dirty="0" smtClean="0">
                <a:solidFill>
                  <a:srgbClr val="002060"/>
                </a:solidFill>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3. Иванова </a:t>
            </a:r>
            <a:r>
              <a:rPr lang="kk-KZ" sz="2400" b="1" i="1" dirty="0">
                <a:solidFill>
                  <a:srgbClr val="002060"/>
                </a:solidFill>
                <a:ea typeface="Calibri" pitchFamily="34" charset="0"/>
                <a:cs typeface="Times New Roman" pitchFamily="18" charset="0"/>
              </a:rPr>
              <a:t>Анфиса (с/гимнастика</a:t>
            </a:r>
            <a:r>
              <a:rPr lang="kk-KZ" sz="2400" b="1" i="1" dirty="0" smtClean="0">
                <a:solidFill>
                  <a:srgbClr val="002060"/>
                </a:solidFill>
                <a:ea typeface="Calibri" pitchFamily="34" charset="0"/>
                <a:cs typeface="Times New Roman" pitchFamily="18" charset="0"/>
              </a:rPr>
              <a:t>)</a:t>
            </a:r>
            <a:endParaRPr lang="kk-KZ" sz="2400"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4. Сергеев </a:t>
            </a:r>
            <a:r>
              <a:rPr lang="kk-KZ" sz="2400" b="1" i="1" dirty="0">
                <a:solidFill>
                  <a:srgbClr val="002060"/>
                </a:solidFill>
                <a:latin typeface="Times New Roman" pitchFamily="18" charset="0"/>
                <a:ea typeface="Calibri" pitchFamily="34" charset="0"/>
                <a:cs typeface="Times New Roman" pitchFamily="18" charset="0"/>
              </a:rPr>
              <a:t>Глеб (водное поло)</a:t>
            </a:r>
          </a:p>
          <a:p>
            <a:pPr eaLnBrk="0" fontAlgn="base" hangingPunct="0">
              <a:spcBef>
                <a:spcPct val="0"/>
              </a:spcBef>
              <a:spcAft>
                <a:spcPct val="0"/>
              </a:spcAft>
            </a:pPr>
            <a:r>
              <a:rPr lang="kk-KZ" sz="2400" b="1" i="1" dirty="0">
                <a:solidFill>
                  <a:srgbClr val="002060"/>
                </a:solidFill>
                <a:latin typeface="Times New Roman" pitchFamily="18" charset="0"/>
                <a:ea typeface="Calibri" pitchFamily="34" charset="0"/>
                <a:cs typeface="Times New Roman" pitchFamily="18" charset="0"/>
              </a:rPr>
              <a:t>5</a:t>
            </a:r>
            <a:r>
              <a:rPr lang="kk-KZ" sz="2400" b="1" i="1" dirty="0" smtClean="0">
                <a:solidFill>
                  <a:srgbClr val="002060"/>
                </a:solidFill>
                <a:latin typeface="Times New Roman" pitchFamily="18" charset="0"/>
                <a:ea typeface="Calibri" pitchFamily="34" charset="0"/>
                <a:cs typeface="Times New Roman" pitchFamily="18" charset="0"/>
              </a:rPr>
              <a:t>. Романенко Антон (баскетбол)</a:t>
            </a:r>
          </a:p>
          <a:p>
            <a:pP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6. Тохтиева </a:t>
            </a:r>
            <a:r>
              <a:rPr lang="kk-KZ" sz="2400" b="1" i="1" dirty="0">
                <a:solidFill>
                  <a:srgbClr val="002060"/>
                </a:solidFill>
                <a:latin typeface="Times New Roman" pitchFamily="18" charset="0"/>
                <a:ea typeface="Calibri" pitchFamily="34" charset="0"/>
                <a:cs typeface="Times New Roman" pitchFamily="18" charset="0"/>
              </a:rPr>
              <a:t>Амина (плавание</a:t>
            </a:r>
            <a:r>
              <a:rPr lang="kk-KZ" sz="2400" b="1" i="1" dirty="0" smtClean="0">
                <a:solidFill>
                  <a:srgbClr val="002060"/>
                </a:solidFill>
                <a:latin typeface="Times New Roman" pitchFamily="18" charset="0"/>
                <a:ea typeface="Calibri" pitchFamily="34" charset="0"/>
                <a:cs typeface="Times New Roman" pitchFamily="18" charset="0"/>
              </a:rPr>
              <a:t>)</a:t>
            </a:r>
          </a:p>
          <a:p>
            <a:pPr marL="45720" indent="0" eaLnBrk="0" fontAlgn="base" hangingPunct="0">
              <a:spcBef>
                <a:spcPct val="0"/>
              </a:spcBef>
              <a:spcAft>
                <a:spcPct val="0"/>
              </a:spcAft>
              <a:buNone/>
            </a:pPr>
            <a:endParaRPr lang="kk-KZ" sz="2400" b="1" i="1" dirty="0" smtClean="0">
              <a:solidFill>
                <a:srgbClr val="00206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2150505538"/>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99247" y="443806"/>
            <a:ext cx="7745505" cy="5361458"/>
          </a:xfrm>
        </p:spPr>
        <p:txBody>
          <a:bodyPr>
            <a:normAutofit/>
          </a:bodyPr>
          <a:lstStyle/>
          <a:p>
            <a:pPr lvl="0" algn="ctr" eaLnBrk="0" fontAlgn="base" hangingPunct="0">
              <a:spcBef>
                <a:spcPct val="0"/>
              </a:spcBef>
              <a:spcAft>
                <a:spcPct val="0"/>
              </a:spcAft>
            </a:pPr>
            <a:endParaRPr lang="kk-KZ" b="1" i="1" u="sng" dirty="0" smtClean="0">
              <a:solidFill>
                <a:srgbClr val="8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endParaRPr lang="kk-KZ" sz="2400" b="1" i="1" u="sng"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400" b="1" i="1" u="sng" dirty="0" smtClean="0">
                <a:solidFill>
                  <a:srgbClr val="002060"/>
                </a:solidFill>
                <a:latin typeface="Times New Roman" pitchFamily="18" charset="0"/>
                <a:ea typeface="Calibri" pitchFamily="34" charset="0"/>
                <a:cs typeface="Times New Roman" pitchFamily="18" charset="0"/>
              </a:rPr>
              <a:t>10 «</a:t>
            </a:r>
            <a:r>
              <a:rPr lang="kk-KZ" sz="2400" b="1" i="1" u="sng" dirty="0">
                <a:solidFill>
                  <a:srgbClr val="002060"/>
                </a:solidFill>
                <a:latin typeface="Times New Roman" pitchFamily="18" charset="0"/>
                <a:ea typeface="Calibri" pitchFamily="34" charset="0"/>
                <a:cs typeface="Times New Roman" pitchFamily="18" charset="0"/>
              </a:rPr>
              <a:t>В</a:t>
            </a:r>
            <a:r>
              <a:rPr lang="kk-KZ" sz="2400" b="1" i="1" u="sng" dirty="0" smtClean="0">
                <a:solidFill>
                  <a:srgbClr val="002060"/>
                </a:solidFill>
                <a:latin typeface="Times New Roman" pitchFamily="18" charset="0"/>
                <a:ea typeface="Calibri" pitchFamily="34" charset="0"/>
                <a:cs typeface="Times New Roman" pitchFamily="18" charset="0"/>
              </a:rPr>
              <a:t>» </a:t>
            </a:r>
            <a:r>
              <a:rPr lang="kk-KZ" sz="2400" b="1" i="1" u="sng" dirty="0">
                <a:solidFill>
                  <a:srgbClr val="002060"/>
                </a:solidFill>
                <a:latin typeface="Times New Roman" pitchFamily="18" charset="0"/>
                <a:ea typeface="Calibri" pitchFamily="34" charset="0"/>
                <a:cs typeface="Times New Roman" pitchFamily="18" charset="0"/>
              </a:rPr>
              <a:t>класс  </a:t>
            </a:r>
            <a:r>
              <a:rPr lang="kk-KZ" sz="2400" b="1" i="1" u="sng" dirty="0" smtClean="0">
                <a:solidFill>
                  <a:srgbClr val="002060"/>
                </a:solidFill>
                <a:latin typeface="Times New Roman" pitchFamily="18" charset="0"/>
                <a:ea typeface="Calibri" pitchFamily="34" charset="0"/>
                <a:cs typeface="Times New Roman" pitchFamily="18" charset="0"/>
              </a:rPr>
              <a:t>Аюпова  З.А.</a:t>
            </a:r>
          </a:p>
          <a:p>
            <a:pPr marL="0" lvl="0" indent="0" algn="ctr" eaLnBrk="0" fontAlgn="base" hangingPunct="0">
              <a:spcBef>
                <a:spcPct val="0"/>
              </a:spcBef>
              <a:spcAft>
                <a:spcPct val="0"/>
              </a:spcAft>
              <a:buNone/>
            </a:pPr>
            <a:endParaRPr lang="kk-KZ" sz="2400" b="1" i="1" u="sng" dirty="0" smtClean="0">
              <a:solidFill>
                <a:srgbClr val="002060"/>
              </a:solidFill>
              <a:latin typeface="Times New Roman" pitchFamily="18" charset="0"/>
              <a:ea typeface="Calibri" pitchFamily="34" charset="0"/>
              <a:cs typeface="Times New Roman" pitchFamily="18" charset="0"/>
            </a:endParaRPr>
          </a:p>
          <a:p>
            <a:pPr marL="0" lvl="0" indent="0" algn="ctr" eaLnBrk="0" fontAlgn="base" hangingPunct="0">
              <a:spcBef>
                <a:spcPct val="0"/>
              </a:spcBef>
              <a:spcAft>
                <a:spcPct val="0"/>
              </a:spcAft>
              <a:buNone/>
            </a:pPr>
            <a:endParaRPr lang="kk-KZ" sz="2400" b="1" i="1"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Ударники</a:t>
            </a:r>
          </a:p>
          <a:p>
            <a:pPr marL="45720" lvl="0" indent="0" algn="ctr" eaLnBrk="0" fontAlgn="base" hangingPunct="0">
              <a:spcBef>
                <a:spcPct val="0"/>
              </a:spcBef>
              <a:spcAft>
                <a:spcPct val="0"/>
              </a:spcAft>
              <a:buNone/>
            </a:pPr>
            <a:endParaRPr lang="kk-KZ" sz="2400" b="1" i="1" dirty="0" smtClean="0">
              <a:solidFill>
                <a:srgbClr val="00206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kk-KZ" sz="2400" b="1" i="1" dirty="0">
                <a:solidFill>
                  <a:srgbClr val="002060"/>
                </a:solidFill>
                <a:latin typeface="Times New Roman" pitchFamily="18" charset="0"/>
                <a:ea typeface="Calibri" pitchFamily="34" charset="0"/>
                <a:cs typeface="Times New Roman" pitchFamily="18" charset="0"/>
              </a:rPr>
              <a:t>1. </a:t>
            </a:r>
            <a:r>
              <a:rPr lang="kk-KZ" sz="2400" b="1" i="1" dirty="0" smtClean="0">
                <a:solidFill>
                  <a:srgbClr val="002060"/>
                </a:solidFill>
                <a:latin typeface="Times New Roman" pitchFamily="18" charset="0"/>
                <a:ea typeface="Calibri" pitchFamily="34" charset="0"/>
                <a:cs typeface="Times New Roman" pitchFamily="18" charset="0"/>
              </a:rPr>
              <a:t>Диденко Федор (плавание)</a:t>
            </a:r>
            <a:endParaRPr lang="kk-KZ" sz="2400" b="1" i="1" dirty="0">
              <a:solidFill>
                <a:srgbClr val="00206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ru-RU" sz="2400" b="1" i="1" dirty="0" smtClean="0">
                <a:solidFill>
                  <a:srgbClr val="002060"/>
                </a:solidFill>
                <a:latin typeface="Times New Roman" pitchFamily="18" charset="0"/>
                <a:ea typeface="Calibri" pitchFamily="34" charset="0"/>
                <a:cs typeface="Times New Roman" pitchFamily="18" charset="0"/>
              </a:rPr>
              <a:t>2. </a:t>
            </a:r>
            <a:r>
              <a:rPr lang="kk-KZ" sz="2400" b="1" i="1" dirty="0" smtClean="0">
                <a:solidFill>
                  <a:srgbClr val="002060"/>
                </a:solidFill>
                <a:latin typeface="Times New Roman" pitchFamily="18" charset="0"/>
                <a:ea typeface="Calibri" pitchFamily="34" charset="0"/>
                <a:cs typeface="Times New Roman" pitchFamily="18" charset="0"/>
              </a:rPr>
              <a:t>Румынский Александр (плавание)</a:t>
            </a:r>
          </a:p>
          <a:p>
            <a:pPr lvl="0"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3. Кравченко Ксения (фехтование</a:t>
            </a:r>
            <a:r>
              <a:rPr lang="kk-KZ" sz="2400" b="1" i="1" dirty="0" smtClean="0">
                <a:solidFill>
                  <a:srgbClr val="002060"/>
                </a:solidFill>
                <a:latin typeface="Times New Roman" pitchFamily="18" charset="0"/>
                <a:ea typeface="Calibri" pitchFamily="34" charset="0"/>
                <a:cs typeface="Times New Roman" pitchFamily="18" charset="0"/>
              </a:rPr>
              <a:t>)</a:t>
            </a:r>
            <a:endParaRPr lang="kk-KZ" sz="2400" b="1" i="1" dirty="0" smtClean="0">
              <a:solidFill>
                <a:srgbClr val="00206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kk-KZ" sz="2400" b="1" i="1" dirty="0">
                <a:solidFill>
                  <a:srgbClr val="002060"/>
                </a:solidFill>
                <a:latin typeface="Times New Roman" pitchFamily="18" charset="0"/>
                <a:ea typeface="Calibri" pitchFamily="34" charset="0"/>
                <a:cs typeface="Times New Roman" pitchFamily="18" charset="0"/>
              </a:rPr>
              <a:t>4</a:t>
            </a:r>
            <a:r>
              <a:rPr lang="kk-KZ" sz="2400" b="1" i="1" dirty="0" smtClean="0">
                <a:solidFill>
                  <a:srgbClr val="002060"/>
                </a:solidFill>
                <a:latin typeface="Times New Roman" pitchFamily="18" charset="0"/>
                <a:ea typeface="Calibri" pitchFamily="34" charset="0"/>
                <a:cs typeface="Times New Roman" pitchFamily="18" charset="0"/>
              </a:rPr>
              <a:t>. </a:t>
            </a:r>
            <a:r>
              <a:rPr lang="kk-KZ" sz="2400" b="1" i="1" dirty="0" smtClean="0">
                <a:solidFill>
                  <a:srgbClr val="002060"/>
                </a:solidFill>
                <a:latin typeface="Times New Roman" pitchFamily="18" charset="0"/>
                <a:ea typeface="Calibri" pitchFamily="34" charset="0"/>
                <a:cs typeface="Times New Roman" pitchFamily="18" charset="0"/>
              </a:rPr>
              <a:t>Усков Геннадий (баскетбол)</a:t>
            </a:r>
          </a:p>
          <a:p>
            <a:pPr marL="45720" lvl="0" indent="0" eaLnBrk="0" fontAlgn="base" hangingPunct="0">
              <a:spcBef>
                <a:spcPct val="0"/>
              </a:spcBef>
              <a:spcAft>
                <a:spcPct val="0"/>
              </a:spcAft>
              <a:buNone/>
            </a:pPr>
            <a:endParaRPr lang="kk-KZ" sz="2400" b="1" i="1" dirty="0" smtClean="0">
              <a:solidFill>
                <a:srgbClr val="00206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3603024327"/>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755576" y="404664"/>
            <a:ext cx="7745505" cy="6081538"/>
          </a:xfrm>
        </p:spPr>
        <p:txBody>
          <a:bodyPr>
            <a:normAutofit lnSpcReduction="10000"/>
          </a:bodyPr>
          <a:lstStyle/>
          <a:p>
            <a:pPr marL="0" lvl="0" indent="0" algn="ctr" eaLnBrk="0" fontAlgn="base" hangingPunct="0">
              <a:spcBef>
                <a:spcPct val="0"/>
              </a:spcBef>
              <a:spcAft>
                <a:spcPct val="0"/>
              </a:spcAft>
              <a:buNone/>
            </a:pPr>
            <a:endParaRPr lang="kk-KZ" b="1" i="1" u="sng" dirty="0" smtClean="0">
              <a:solidFill>
                <a:srgbClr val="8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800" b="1" i="1" u="sng" dirty="0" smtClean="0">
                <a:solidFill>
                  <a:srgbClr val="002060"/>
                </a:solidFill>
                <a:latin typeface="Times New Roman" pitchFamily="18" charset="0"/>
                <a:ea typeface="Calibri" pitchFamily="34" charset="0"/>
                <a:cs typeface="Times New Roman" pitchFamily="18" charset="0"/>
              </a:rPr>
              <a:t>11 «А» сынып  Дүйсебаева Ж.Е.</a:t>
            </a:r>
          </a:p>
          <a:p>
            <a:pPr marL="0" indent="0" algn="ctr" eaLnBrk="0" fontAlgn="base" hangingPunct="0">
              <a:spcBef>
                <a:spcPct val="0"/>
              </a:spcBef>
              <a:spcAft>
                <a:spcPct val="0"/>
              </a:spcAft>
              <a:buNone/>
            </a:pPr>
            <a:r>
              <a:rPr lang="kk-KZ" sz="2800" b="1" i="1" dirty="0" smtClean="0">
                <a:solidFill>
                  <a:srgbClr val="002060"/>
                </a:solidFill>
                <a:ea typeface="Calibri" pitchFamily="34" charset="0"/>
                <a:cs typeface="Times New Roman" pitchFamily="18" charset="0"/>
              </a:rPr>
              <a:t>Үздік </a:t>
            </a:r>
          </a:p>
          <a:p>
            <a:pPr marL="0" indent="0" algn="ctr" eaLnBrk="0" fontAlgn="base" hangingPunct="0">
              <a:spcBef>
                <a:spcPct val="0"/>
              </a:spcBef>
              <a:spcAft>
                <a:spcPct val="0"/>
              </a:spcAft>
              <a:buNone/>
            </a:pPr>
            <a:r>
              <a:rPr lang="kk-KZ" sz="2800" b="1" i="1" dirty="0" smtClean="0">
                <a:solidFill>
                  <a:srgbClr val="002060"/>
                </a:solidFill>
                <a:ea typeface="Calibri" pitchFamily="34" charset="0"/>
                <a:cs typeface="Times New Roman" pitchFamily="18" charset="0"/>
              </a:rPr>
              <a:t>Сұлтан </a:t>
            </a:r>
            <a:r>
              <a:rPr lang="kk-KZ" sz="2800" b="1" i="1" dirty="0">
                <a:solidFill>
                  <a:srgbClr val="002060"/>
                </a:solidFill>
                <a:ea typeface="Calibri" pitchFamily="34" charset="0"/>
                <a:cs typeface="Times New Roman" pitchFamily="18" charset="0"/>
              </a:rPr>
              <a:t>Балауса (волейбол)</a:t>
            </a:r>
          </a:p>
          <a:p>
            <a:pPr marL="0" lvl="0" indent="0" algn="ctr" eaLnBrk="0" fontAlgn="base" hangingPunct="0">
              <a:spcBef>
                <a:spcPct val="0"/>
              </a:spcBef>
              <a:spcAft>
                <a:spcPct val="0"/>
              </a:spcAft>
              <a:buNone/>
            </a:pPr>
            <a:endParaRPr lang="kk-KZ" sz="2800" b="1" i="1" dirty="0" smtClean="0">
              <a:solidFill>
                <a:srgbClr val="002060"/>
              </a:solidFill>
              <a:latin typeface="Times New Roman" pitchFamily="18" charset="0"/>
              <a:ea typeface="Calibri" pitchFamily="34" charset="0"/>
              <a:cs typeface="Times New Roman" pitchFamily="18" charset="0"/>
            </a:endParaRPr>
          </a:p>
          <a:p>
            <a:pPr algn="ctr"/>
            <a:r>
              <a:rPr lang="kk-KZ" sz="2800" b="1" i="1" u="sng" dirty="0" smtClean="0">
                <a:solidFill>
                  <a:srgbClr val="002060"/>
                </a:solidFill>
                <a:latin typeface="Times New Roman" pitchFamily="18" charset="0"/>
                <a:ea typeface="Calibri" pitchFamily="34" charset="0"/>
                <a:cs typeface="Times New Roman" pitchFamily="18" charset="0"/>
              </a:rPr>
              <a:t>Екпінділер </a:t>
            </a:r>
          </a:p>
          <a:p>
            <a:pPr marL="0" indent="0" algn="ctr">
              <a:buNone/>
            </a:pPr>
            <a:endParaRPr lang="kk-KZ" sz="2800" b="1" i="1" u="sng"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1. </a:t>
            </a:r>
            <a:r>
              <a:rPr lang="kk-KZ" sz="2800" b="1" i="1" dirty="0">
                <a:solidFill>
                  <a:srgbClr val="002060"/>
                </a:solidFill>
                <a:latin typeface="Times New Roman" pitchFamily="18" charset="0"/>
                <a:ea typeface="Calibri" pitchFamily="34" charset="0"/>
                <a:cs typeface="Times New Roman" pitchFamily="18" charset="0"/>
              </a:rPr>
              <a:t>Аман Мақсат(дзюдо</a:t>
            </a:r>
            <a:r>
              <a:rPr lang="kk-KZ" sz="2800" b="1" i="1" dirty="0" smtClean="0">
                <a:solidFill>
                  <a:srgbClr val="002060"/>
                </a:solidFill>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2. Рыспек Ажар (к/гимнастика)</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3.Умек </a:t>
            </a:r>
            <a:r>
              <a:rPr lang="kk-KZ" sz="2800" b="1" i="1" dirty="0">
                <a:solidFill>
                  <a:srgbClr val="002060"/>
                </a:solidFill>
                <a:latin typeface="Times New Roman" pitchFamily="18" charset="0"/>
                <a:ea typeface="Calibri" pitchFamily="34" charset="0"/>
                <a:cs typeface="Times New Roman" pitchFamily="18" charset="0"/>
              </a:rPr>
              <a:t>Гүлім (волейбол</a:t>
            </a:r>
            <a:r>
              <a:rPr lang="kk-KZ" sz="2800" b="1" i="1" dirty="0" smtClean="0">
                <a:solidFill>
                  <a:srgbClr val="002060"/>
                </a:solidFill>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kk-KZ" sz="2800" b="1" i="1" dirty="0">
                <a:solidFill>
                  <a:srgbClr val="002060"/>
                </a:solidFill>
                <a:latin typeface="Times New Roman" pitchFamily="18" charset="0"/>
                <a:ea typeface="Calibri" pitchFamily="34" charset="0"/>
                <a:cs typeface="Times New Roman" pitchFamily="18" charset="0"/>
              </a:rPr>
              <a:t>4</a:t>
            </a:r>
            <a:r>
              <a:rPr lang="kk-KZ" sz="2800" b="1" i="1" dirty="0" smtClean="0">
                <a:solidFill>
                  <a:srgbClr val="002060"/>
                </a:solidFill>
                <a:latin typeface="Times New Roman" pitchFamily="18" charset="0"/>
                <a:ea typeface="Calibri" pitchFamily="34" charset="0"/>
                <a:cs typeface="Times New Roman" pitchFamily="18" charset="0"/>
              </a:rPr>
              <a:t>. Қадыров Ертөре (дзюдо)</a:t>
            </a:r>
          </a:p>
          <a:p>
            <a:pPr eaLnBrk="0" fontAlgn="base" hangingPunct="0">
              <a:spcBef>
                <a:spcPct val="0"/>
              </a:spcBef>
              <a:spcAft>
                <a:spcPct val="0"/>
              </a:spcAft>
            </a:pPr>
            <a:r>
              <a:rPr lang="kk-KZ" sz="2800" b="1" i="1" dirty="0">
                <a:solidFill>
                  <a:srgbClr val="002060"/>
                </a:solidFill>
                <a:latin typeface="Times New Roman" pitchFamily="18" charset="0"/>
                <a:ea typeface="Calibri" pitchFamily="34" charset="0"/>
                <a:cs typeface="Times New Roman" pitchFamily="18" charset="0"/>
              </a:rPr>
              <a:t>5</a:t>
            </a:r>
            <a:r>
              <a:rPr lang="kk-KZ" sz="2800" b="1" i="1" dirty="0" smtClean="0">
                <a:solidFill>
                  <a:srgbClr val="002060"/>
                </a:solidFill>
                <a:latin typeface="Times New Roman" pitchFamily="18" charset="0"/>
                <a:ea typeface="Calibri" pitchFamily="34" charset="0"/>
                <a:cs typeface="Times New Roman" pitchFamily="18" charset="0"/>
              </a:rPr>
              <a:t>. Зауза Нұрбек (дзюдо)</a:t>
            </a:r>
          </a:p>
          <a:p>
            <a:pPr eaLnBrk="0" fontAlgn="base" hangingPunct="0">
              <a:spcBef>
                <a:spcPct val="0"/>
              </a:spcBef>
              <a:spcAft>
                <a:spcPct val="0"/>
              </a:spcAft>
            </a:pPr>
            <a:r>
              <a:rPr lang="kk-KZ" sz="2800" b="1" i="1" dirty="0" smtClean="0">
                <a:solidFill>
                  <a:srgbClr val="002060"/>
                </a:solidFill>
                <a:latin typeface="Times New Roman" pitchFamily="18" charset="0"/>
                <a:ea typeface="Calibri" pitchFamily="34" charset="0"/>
                <a:cs typeface="Times New Roman" pitchFamily="18" charset="0"/>
              </a:rPr>
              <a:t>6. Есенгелді Дармен</a:t>
            </a:r>
            <a:r>
              <a:rPr lang="kk-KZ" sz="2800" b="1" i="1" dirty="0">
                <a:solidFill>
                  <a:srgbClr val="002060"/>
                </a:solidFill>
                <a:ea typeface="Calibri" pitchFamily="34" charset="0"/>
                <a:cs typeface="Times New Roman" pitchFamily="18" charset="0"/>
              </a:rPr>
              <a:t>(дзюдо)</a:t>
            </a:r>
          </a:p>
          <a:p>
            <a:pPr eaLnBrk="0" fontAlgn="base" hangingPunct="0">
              <a:spcBef>
                <a:spcPct val="0"/>
              </a:spcBef>
              <a:spcAft>
                <a:spcPct val="0"/>
              </a:spcAft>
            </a:pPr>
            <a:r>
              <a:rPr lang="kk-KZ" sz="2800" b="1" i="1" dirty="0">
                <a:solidFill>
                  <a:srgbClr val="002060"/>
                </a:solidFill>
                <a:ea typeface="Calibri" pitchFamily="34" charset="0"/>
                <a:cs typeface="Times New Roman" pitchFamily="18" charset="0"/>
              </a:rPr>
              <a:t>7.Думанқызы Айымзада (дзюдо)</a:t>
            </a:r>
          </a:p>
          <a:p>
            <a:pPr marL="45720" indent="0" eaLnBrk="0" fontAlgn="base" hangingPunct="0">
              <a:spcBef>
                <a:spcPct val="0"/>
              </a:spcBef>
              <a:spcAft>
                <a:spcPct val="0"/>
              </a:spcAft>
              <a:buNone/>
            </a:pPr>
            <a:endParaRPr lang="kk-KZ" sz="2800"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endParaRPr lang="kk-KZ" b="1" i="1" dirty="0">
              <a:solidFill>
                <a:schemeClr val="accent3">
                  <a:lumMod val="75000"/>
                </a:schemeClr>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endParaRPr lang="kk-KZ" b="1" i="1" dirty="0">
              <a:solidFill>
                <a:schemeClr val="accent3">
                  <a:lumMod val="75000"/>
                </a:schemeClr>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28915287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99247" y="476673"/>
            <a:ext cx="7745505" cy="5649490"/>
          </a:xfrm>
        </p:spPr>
        <p:txBody>
          <a:bodyPr>
            <a:normAutofit fontScale="92500" lnSpcReduction="10000"/>
          </a:bodyPr>
          <a:lstStyle/>
          <a:p>
            <a:pPr lvl="0" algn="ctr" eaLnBrk="0" fontAlgn="base" hangingPunct="0">
              <a:spcBef>
                <a:spcPct val="0"/>
              </a:spcBef>
              <a:spcAft>
                <a:spcPct val="0"/>
              </a:spcAft>
            </a:pPr>
            <a:endParaRPr lang="kk-KZ" b="1" i="1" u="sng" dirty="0" smtClean="0">
              <a:solidFill>
                <a:srgbClr val="800000"/>
              </a:solidFill>
              <a:latin typeface="Times New Roman" pitchFamily="18" charset="0"/>
              <a:ea typeface="Calibri" pitchFamily="34" charset="0"/>
              <a:cs typeface="Times New Roman" pitchFamily="18" charset="0"/>
            </a:endParaRPr>
          </a:p>
          <a:p>
            <a:pPr marL="0" lvl="0" indent="0" algn="ctr" eaLnBrk="0" fontAlgn="base" hangingPunct="0">
              <a:spcBef>
                <a:spcPct val="0"/>
              </a:spcBef>
              <a:spcAft>
                <a:spcPct val="0"/>
              </a:spcAft>
              <a:buNone/>
            </a:pPr>
            <a:endParaRPr lang="kk-KZ" b="1" i="1" u="sng" dirty="0" smtClean="0">
              <a:solidFill>
                <a:srgbClr val="8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ru-RU" sz="2400" b="1" i="1" u="sng" dirty="0" smtClean="0">
                <a:solidFill>
                  <a:srgbClr val="002060"/>
                </a:solidFill>
                <a:latin typeface="Times New Roman" pitchFamily="18" charset="0"/>
                <a:ea typeface="Calibri" pitchFamily="34" charset="0"/>
                <a:cs typeface="Times New Roman" pitchFamily="18" charset="0"/>
              </a:rPr>
              <a:t>11</a:t>
            </a:r>
            <a:r>
              <a:rPr lang="kk-KZ" sz="2400" b="1" i="1" u="sng" dirty="0" smtClean="0">
                <a:solidFill>
                  <a:srgbClr val="002060"/>
                </a:solidFill>
                <a:latin typeface="Times New Roman" pitchFamily="18" charset="0"/>
                <a:ea typeface="Calibri" pitchFamily="34" charset="0"/>
                <a:cs typeface="Times New Roman" pitchFamily="18" charset="0"/>
              </a:rPr>
              <a:t> «Ә» сынып Ерғазы Э.Е.</a:t>
            </a:r>
          </a:p>
          <a:p>
            <a:pPr algn="ctr" eaLnBrk="0" fontAlgn="base" hangingPunct="0">
              <a:spcBef>
                <a:spcPct val="0"/>
              </a:spcBef>
              <a:spcAft>
                <a:spcPct val="0"/>
              </a:spcAft>
            </a:pPr>
            <a:endParaRPr lang="kk-KZ" sz="2400" b="1" i="1" u="sng" dirty="0" smtClean="0">
              <a:solidFill>
                <a:srgbClr val="002060"/>
              </a:solidFill>
              <a:latin typeface="Times New Roman" pitchFamily="18" charset="0"/>
              <a:ea typeface="Calibri" pitchFamily="34" charset="0"/>
              <a:cs typeface="Times New Roman" pitchFamily="18" charset="0"/>
            </a:endParaRPr>
          </a:p>
          <a:p>
            <a:pPr marL="0" indent="0" eaLnBrk="0" fontAlgn="base" hangingPunct="0">
              <a:spcBef>
                <a:spcPct val="0"/>
              </a:spcBef>
              <a:spcAft>
                <a:spcPct val="0"/>
              </a:spcAft>
              <a:buNone/>
            </a:pPr>
            <a:endParaRPr lang="kk-KZ" sz="2400" b="1" i="1" u="sng"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Екпінділер</a:t>
            </a:r>
          </a:p>
          <a:p>
            <a:pPr marL="45720" lvl="0" indent="0" algn="ctr" eaLnBrk="0" fontAlgn="base" hangingPunct="0">
              <a:spcBef>
                <a:spcPct val="0"/>
              </a:spcBef>
              <a:spcAft>
                <a:spcPct val="0"/>
              </a:spcAft>
              <a:buNone/>
            </a:pPr>
            <a:endParaRPr lang="kk-KZ" sz="2400"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sz="2400" b="1" i="1" dirty="0" smtClean="0">
                <a:solidFill>
                  <a:srgbClr val="002060"/>
                </a:solidFill>
                <a:latin typeface="Times New Roman" pitchFamily="18" charset="0"/>
                <a:cs typeface="Times New Roman" pitchFamily="18" charset="0"/>
              </a:rPr>
              <a:t>1</a:t>
            </a:r>
            <a:r>
              <a:rPr lang="kk-KZ" sz="2400" b="1" i="1" dirty="0">
                <a:solidFill>
                  <a:srgbClr val="002060"/>
                </a:solidFill>
                <a:latin typeface="Times New Roman" pitchFamily="18" charset="0"/>
                <a:cs typeface="Times New Roman" pitchFamily="18" charset="0"/>
              </a:rPr>
              <a:t>. Апуажанов Дамир </a:t>
            </a:r>
            <a:r>
              <a:rPr lang="ru-RU" sz="2400" b="1" i="1" dirty="0">
                <a:solidFill>
                  <a:srgbClr val="002060"/>
                </a:solidFill>
                <a:latin typeface="Times New Roman" pitchFamily="18" charset="0"/>
                <a:cs typeface="Times New Roman" pitchFamily="18" charset="0"/>
              </a:rPr>
              <a:t>(</a:t>
            </a:r>
            <a:r>
              <a:rPr lang="ru-RU" sz="2400" b="1" i="1" dirty="0" err="1">
                <a:solidFill>
                  <a:srgbClr val="002060"/>
                </a:solidFill>
                <a:latin typeface="Times New Roman" pitchFamily="18" charset="0"/>
                <a:cs typeface="Times New Roman" pitchFamily="18" charset="0"/>
              </a:rPr>
              <a:t>еркін</a:t>
            </a:r>
            <a:r>
              <a:rPr lang="ru-RU" sz="2400" b="1" i="1" dirty="0">
                <a:solidFill>
                  <a:srgbClr val="002060"/>
                </a:solidFill>
                <a:latin typeface="Times New Roman" pitchFamily="18" charset="0"/>
                <a:cs typeface="Times New Roman" pitchFamily="18" charset="0"/>
              </a:rPr>
              <a:t> </a:t>
            </a:r>
            <a:r>
              <a:rPr lang="ru-RU" sz="2400" b="1" i="1" dirty="0" err="1">
                <a:solidFill>
                  <a:srgbClr val="002060"/>
                </a:solidFill>
                <a:latin typeface="Times New Roman" pitchFamily="18" charset="0"/>
                <a:cs typeface="Times New Roman" pitchFamily="18" charset="0"/>
              </a:rPr>
              <a:t>күрес</a:t>
            </a:r>
            <a:r>
              <a:rPr lang="ru-RU" sz="2400" b="1" i="1" dirty="0">
                <a:solidFill>
                  <a:srgbClr val="002060"/>
                </a:solidFill>
                <a:latin typeface="Times New Roman" pitchFamily="18" charset="0"/>
                <a:cs typeface="Times New Roman" pitchFamily="18" charset="0"/>
              </a:rPr>
              <a:t>)</a:t>
            </a:r>
            <a:endParaRPr lang="kk-KZ" sz="2400" b="1" i="1" dirty="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kk-KZ" sz="2400" b="1" i="1" dirty="0" smtClean="0">
                <a:solidFill>
                  <a:srgbClr val="002060"/>
                </a:solidFill>
                <a:latin typeface="Times New Roman" pitchFamily="18" charset="0"/>
                <a:cs typeface="Times New Roman" pitchFamily="18" charset="0"/>
              </a:rPr>
              <a:t>2. </a:t>
            </a:r>
            <a:r>
              <a:rPr lang="ru-RU" sz="2400" b="1" i="1" dirty="0" err="1" smtClean="0">
                <a:solidFill>
                  <a:srgbClr val="002060"/>
                </a:solidFill>
                <a:latin typeface="Times New Roman" pitchFamily="18" charset="0"/>
                <a:cs typeface="Times New Roman" pitchFamily="18" charset="0"/>
              </a:rPr>
              <a:t>Ербол</a:t>
            </a:r>
            <a:r>
              <a:rPr lang="ru-RU" sz="2400" b="1" i="1" dirty="0" smtClean="0">
                <a:solidFill>
                  <a:srgbClr val="002060"/>
                </a:solidFill>
                <a:latin typeface="Times New Roman" pitchFamily="18" charset="0"/>
                <a:cs typeface="Times New Roman" pitchFamily="18" charset="0"/>
              </a:rPr>
              <a:t> </a:t>
            </a:r>
            <a:r>
              <a:rPr lang="ru-RU" sz="2400" b="1" i="1" dirty="0" err="1" smtClean="0">
                <a:solidFill>
                  <a:srgbClr val="002060"/>
                </a:solidFill>
                <a:latin typeface="Times New Roman" pitchFamily="18" charset="0"/>
                <a:cs typeface="Times New Roman" pitchFamily="18" charset="0"/>
              </a:rPr>
              <a:t>Мирас</a:t>
            </a:r>
            <a:r>
              <a:rPr lang="ru-RU" sz="2400" b="1" i="1" dirty="0" smtClean="0">
                <a:solidFill>
                  <a:srgbClr val="002060"/>
                </a:solidFill>
                <a:latin typeface="Times New Roman" pitchFamily="18" charset="0"/>
                <a:cs typeface="Times New Roman" pitchFamily="18" charset="0"/>
              </a:rPr>
              <a:t>  (</a:t>
            </a:r>
            <a:r>
              <a:rPr lang="ru-RU" sz="2400" b="1" i="1" dirty="0" err="1" smtClean="0">
                <a:solidFill>
                  <a:srgbClr val="002060"/>
                </a:solidFill>
                <a:latin typeface="Times New Roman" pitchFamily="18" charset="0"/>
                <a:cs typeface="Times New Roman" pitchFamily="18" charset="0"/>
              </a:rPr>
              <a:t>еркін</a:t>
            </a:r>
            <a:r>
              <a:rPr lang="ru-RU" sz="2400" b="1" i="1" dirty="0" smtClean="0">
                <a:solidFill>
                  <a:srgbClr val="002060"/>
                </a:solidFill>
                <a:latin typeface="Times New Roman" pitchFamily="18" charset="0"/>
                <a:cs typeface="Times New Roman" pitchFamily="18" charset="0"/>
              </a:rPr>
              <a:t> </a:t>
            </a:r>
            <a:r>
              <a:rPr lang="ru-RU" sz="2400" b="1" i="1" dirty="0" err="1" smtClean="0">
                <a:solidFill>
                  <a:srgbClr val="002060"/>
                </a:solidFill>
                <a:latin typeface="Times New Roman" pitchFamily="18" charset="0"/>
                <a:cs typeface="Times New Roman" pitchFamily="18" charset="0"/>
              </a:rPr>
              <a:t>күрес</a:t>
            </a:r>
            <a:r>
              <a:rPr lang="ru-RU" sz="2400" b="1" i="1" dirty="0" smtClean="0">
                <a:solidFill>
                  <a:srgbClr val="002060"/>
                </a:solidFill>
                <a:latin typeface="Times New Roman" pitchFamily="18" charset="0"/>
                <a:cs typeface="Times New Roman" pitchFamily="18" charset="0"/>
              </a:rPr>
              <a:t>)</a:t>
            </a:r>
            <a:endParaRPr lang="ru-RU" sz="2400" b="1" i="1" dirty="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2400" b="1" i="1" dirty="0">
                <a:solidFill>
                  <a:srgbClr val="002060"/>
                </a:solidFill>
                <a:latin typeface="Times New Roman" pitchFamily="18" charset="0"/>
                <a:cs typeface="Times New Roman" pitchFamily="18" charset="0"/>
              </a:rPr>
              <a:t>3</a:t>
            </a:r>
            <a:r>
              <a:rPr lang="ru-RU" sz="2400" b="1" i="1" dirty="0" smtClean="0">
                <a:solidFill>
                  <a:srgbClr val="002060"/>
                </a:solidFill>
                <a:latin typeface="Times New Roman" pitchFamily="18" charset="0"/>
                <a:cs typeface="Times New Roman" pitchFamily="18" charset="0"/>
              </a:rPr>
              <a:t>. </a:t>
            </a:r>
            <a:r>
              <a:rPr lang="kk-KZ" sz="2400" b="1" i="1" dirty="0">
                <a:solidFill>
                  <a:srgbClr val="002060"/>
                </a:solidFill>
                <a:latin typeface="Times New Roman" pitchFamily="18" charset="0"/>
                <a:cs typeface="Times New Roman" pitchFamily="18" charset="0"/>
              </a:rPr>
              <a:t>Ертис Алан</a:t>
            </a:r>
            <a:r>
              <a:rPr lang="ru-RU" sz="2400" b="1" i="1" dirty="0">
                <a:solidFill>
                  <a:srgbClr val="002060"/>
                </a:solidFill>
                <a:latin typeface="Times New Roman" pitchFamily="18" charset="0"/>
                <a:cs typeface="Times New Roman" pitchFamily="18" charset="0"/>
              </a:rPr>
              <a:t>(</a:t>
            </a:r>
            <a:r>
              <a:rPr lang="ru-RU" sz="2400" b="1" i="1" dirty="0" err="1">
                <a:solidFill>
                  <a:srgbClr val="002060"/>
                </a:solidFill>
                <a:latin typeface="Times New Roman" pitchFamily="18" charset="0"/>
                <a:cs typeface="Times New Roman" pitchFamily="18" charset="0"/>
              </a:rPr>
              <a:t>еркін</a:t>
            </a:r>
            <a:r>
              <a:rPr lang="ru-RU" sz="2400" b="1" i="1" dirty="0">
                <a:solidFill>
                  <a:srgbClr val="002060"/>
                </a:solidFill>
                <a:latin typeface="Times New Roman" pitchFamily="18" charset="0"/>
                <a:cs typeface="Times New Roman" pitchFamily="18" charset="0"/>
              </a:rPr>
              <a:t> </a:t>
            </a:r>
            <a:r>
              <a:rPr lang="ru-RU" sz="2400" b="1" i="1" dirty="0" err="1">
                <a:solidFill>
                  <a:srgbClr val="002060"/>
                </a:solidFill>
                <a:latin typeface="Times New Roman" pitchFamily="18" charset="0"/>
                <a:cs typeface="Times New Roman" pitchFamily="18" charset="0"/>
              </a:rPr>
              <a:t>күрес</a:t>
            </a:r>
            <a:r>
              <a:rPr lang="ru-RU" sz="2400" b="1" i="1" dirty="0">
                <a:solidFill>
                  <a:srgbClr val="002060"/>
                </a:solidFill>
                <a:latin typeface="Times New Roman" pitchFamily="18" charset="0"/>
                <a:cs typeface="Times New Roman" pitchFamily="18" charset="0"/>
              </a:rPr>
              <a:t>)</a:t>
            </a:r>
            <a:endParaRPr lang="kk-KZ" sz="2400" b="1" i="1" dirty="0">
              <a:solidFill>
                <a:srgbClr val="002060"/>
              </a:solidFill>
              <a:latin typeface="Times New Roman" pitchFamily="18" charset="0"/>
              <a:cs typeface="Times New Roman" pitchFamily="18" charset="0"/>
            </a:endParaRPr>
          </a:p>
          <a:p>
            <a:pPr eaLnBrk="0" fontAlgn="base" hangingPunct="0">
              <a:spcBef>
                <a:spcPct val="0"/>
              </a:spcBef>
              <a:spcAft>
                <a:spcPct val="0"/>
              </a:spcAft>
            </a:pPr>
            <a:r>
              <a:rPr lang="kk-KZ" sz="2400" b="1" i="1" dirty="0" smtClean="0">
                <a:solidFill>
                  <a:srgbClr val="002060"/>
                </a:solidFill>
                <a:latin typeface="Times New Roman" pitchFamily="18" charset="0"/>
                <a:cs typeface="Times New Roman" pitchFamily="18" charset="0"/>
              </a:rPr>
              <a:t>4. Меделбай </a:t>
            </a:r>
            <a:r>
              <a:rPr lang="kk-KZ" sz="2400" b="1" i="1" dirty="0">
                <a:solidFill>
                  <a:srgbClr val="002060"/>
                </a:solidFill>
                <a:latin typeface="Times New Roman" pitchFamily="18" charset="0"/>
                <a:cs typeface="Times New Roman" pitchFamily="18" charset="0"/>
              </a:rPr>
              <a:t>Ерхан </a:t>
            </a:r>
            <a:r>
              <a:rPr lang="ru-RU" sz="2400" b="1" i="1" dirty="0">
                <a:solidFill>
                  <a:srgbClr val="002060"/>
                </a:solidFill>
                <a:latin typeface="Times New Roman" pitchFamily="18" charset="0"/>
                <a:cs typeface="Times New Roman" pitchFamily="18" charset="0"/>
              </a:rPr>
              <a:t>(</a:t>
            </a:r>
            <a:r>
              <a:rPr lang="ru-RU" sz="2400" b="1" i="1" dirty="0" err="1">
                <a:solidFill>
                  <a:srgbClr val="002060"/>
                </a:solidFill>
                <a:latin typeface="Times New Roman" pitchFamily="18" charset="0"/>
                <a:cs typeface="Times New Roman" pitchFamily="18" charset="0"/>
              </a:rPr>
              <a:t>еркін</a:t>
            </a:r>
            <a:r>
              <a:rPr lang="ru-RU" sz="2400" b="1" i="1" dirty="0">
                <a:solidFill>
                  <a:srgbClr val="002060"/>
                </a:solidFill>
                <a:latin typeface="Times New Roman" pitchFamily="18" charset="0"/>
                <a:cs typeface="Times New Roman" pitchFamily="18" charset="0"/>
              </a:rPr>
              <a:t> </a:t>
            </a:r>
            <a:r>
              <a:rPr lang="ru-RU" sz="2400" b="1" i="1" dirty="0" err="1">
                <a:solidFill>
                  <a:srgbClr val="002060"/>
                </a:solidFill>
                <a:latin typeface="Times New Roman" pitchFamily="18" charset="0"/>
                <a:cs typeface="Times New Roman" pitchFamily="18" charset="0"/>
              </a:rPr>
              <a:t>күрес</a:t>
            </a:r>
            <a:r>
              <a:rPr lang="ru-RU" sz="2400" b="1" i="1" dirty="0">
                <a:solidFill>
                  <a:srgbClr val="002060"/>
                </a:solidFill>
                <a:latin typeface="Times New Roman" pitchFamily="18" charset="0"/>
                <a:cs typeface="Times New Roman" pitchFamily="18" charset="0"/>
              </a:rPr>
              <a:t>)</a:t>
            </a:r>
          </a:p>
          <a:p>
            <a:pPr eaLnBrk="0" fontAlgn="base" hangingPunct="0">
              <a:spcBef>
                <a:spcPct val="0"/>
              </a:spcBef>
              <a:spcAft>
                <a:spcPct val="0"/>
              </a:spcAft>
            </a:pPr>
            <a:r>
              <a:rPr lang="ru-RU" sz="2400" b="1" i="1" dirty="0" smtClean="0">
                <a:solidFill>
                  <a:srgbClr val="002060"/>
                </a:solidFill>
                <a:latin typeface="Times New Roman" pitchFamily="18" charset="0"/>
                <a:cs typeface="Times New Roman" pitchFamily="18" charset="0"/>
              </a:rPr>
              <a:t>5. </a:t>
            </a:r>
            <a:r>
              <a:rPr lang="ru-RU" sz="2400" b="1" i="1" dirty="0" err="1" smtClean="0">
                <a:solidFill>
                  <a:srgbClr val="002060"/>
                </a:solidFill>
                <a:latin typeface="Times New Roman" pitchFamily="18" charset="0"/>
                <a:cs typeface="Times New Roman" pitchFamily="18" charset="0"/>
              </a:rPr>
              <a:t>Молбосын</a:t>
            </a:r>
            <a:r>
              <a:rPr lang="ru-RU" sz="2400" b="1" i="1" dirty="0" smtClean="0">
                <a:solidFill>
                  <a:srgbClr val="002060"/>
                </a:solidFill>
                <a:latin typeface="Times New Roman" pitchFamily="18" charset="0"/>
                <a:cs typeface="Times New Roman" pitchFamily="18" charset="0"/>
              </a:rPr>
              <a:t> </a:t>
            </a:r>
            <a:r>
              <a:rPr lang="ru-RU" sz="2400" b="1" i="1" dirty="0" err="1" smtClean="0">
                <a:solidFill>
                  <a:srgbClr val="002060"/>
                </a:solidFill>
                <a:latin typeface="Times New Roman" pitchFamily="18" charset="0"/>
                <a:cs typeface="Times New Roman" pitchFamily="18" charset="0"/>
              </a:rPr>
              <a:t>Мәлік</a:t>
            </a:r>
            <a:r>
              <a:rPr lang="ru-RU" sz="2400" b="1" i="1" dirty="0" smtClean="0">
                <a:solidFill>
                  <a:srgbClr val="002060"/>
                </a:solidFill>
                <a:latin typeface="Times New Roman" pitchFamily="18" charset="0"/>
                <a:cs typeface="Times New Roman" pitchFamily="18" charset="0"/>
              </a:rPr>
              <a:t>  </a:t>
            </a:r>
            <a:r>
              <a:rPr lang="kk-KZ" sz="2400" b="1" i="1" dirty="0" smtClean="0">
                <a:solidFill>
                  <a:srgbClr val="002060"/>
                </a:solidFill>
                <a:latin typeface="Times New Roman" pitchFamily="18" charset="0"/>
                <a:cs typeface="Times New Roman" pitchFamily="18" charset="0"/>
              </a:rPr>
              <a:t>(</a:t>
            </a:r>
            <a:r>
              <a:rPr lang="kk-KZ" sz="2400" b="1" i="1" dirty="0">
                <a:solidFill>
                  <a:srgbClr val="002060"/>
                </a:solidFill>
                <a:latin typeface="Times New Roman" pitchFamily="18" charset="0"/>
                <a:cs typeface="Times New Roman" pitchFamily="18" charset="0"/>
              </a:rPr>
              <a:t>еркін күрес</a:t>
            </a:r>
            <a:r>
              <a:rPr lang="kk-KZ" sz="2400" b="1" i="1" dirty="0" smtClean="0">
                <a:solidFill>
                  <a:srgbClr val="002060"/>
                </a:solidFill>
                <a:latin typeface="Times New Roman" pitchFamily="18" charset="0"/>
                <a:cs typeface="Times New Roman" pitchFamily="18" charset="0"/>
              </a:rPr>
              <a:t>)</a:t>
            </a:r>
            <a:endParaRPr lang="ru-RU" sz="2400" b="1" i="1" dirty="0">
              <a:solidFill>
                <a:srgbClr val="002060"/>
              </a:solidFill>
              <a:latin typeface="Times New Roman" pitchFamily="18" charset="0"/>
              <a:cs typeface="Times New Roman" pitchFamily="18" charset="0"/>
            </a:endParaRPr>
          </a:p>
          <a:p>
            <a:pPr eaLnBrk="0" fontAlgn="base" hangingPunct="0">
              <a:spcBef>
                <a:spcPct val="0"/>
              </a:spcBef>
              <a:spcAft>
                <a:spcPct val="0"/>
              </a:spcAft>
            </a:pPr>
            <a:r>
              <a:rPr lang="ru-RU" sz="2400" b="1" i="1" dirty="0">
                <a:solidFill>
                  <a:srgbClr val="002060"/>
                </a:solidFill>
                <a:latin typeface="Times New Roman" pitchFamily="18" charset="0"/>
                <a:cs typeface="Times New Roman" pitchFamily="18" charset="0"/>
              </a:rPr>
              <a:t>6</a:t>
            </a:r>
            <a:r>
              <a:rPr lang="ru-RU" sz="2400" b="1" i="1" dirty="0" smtClean="0">
                <a:solidFill>
                  <a:srgbClr val="002060"/>
                </a:solidFill>
                <a:latin typeface="Times New Roman" pitchFamily="18" charset="0"/>
                <a:cs typeface="Times New Roman" pitchFamily="18" charset="0"/>
              </a:rPr>
              <a:t>. </a:t>
            </a:r>
            <a:r>
              <a:rPr lang="kk-KZ" sz="2400" b="1" i="1" dirty="0">
                <a:solidFill>
                  <a:srgbClr val="002060"/>
                </a:solidFill>
                <a:latin typeface="Times New Roman" pitchFamily="18" charset="0"/>
                <a:cs typeface="Times New Roman" pitchFamily="18" charset="0"/>
              </a:rPr>
              <a:t>Серік Сәбит </a:t>
            </a:r>
            <a:r>
              <a:rPr lang="ru-RU" sz="2400" b="1" i="1" dirty="0">
                <a:solidFill>
                  <a:srgbClr val="002060"/>
                </a:solidFill>
                <a:latin typeface="Times New Roman" pitchFamily="18" charset="0"/>
                <a:cs typeface="Times New Roman" pitchFamily="18" charset="0"/>
              </a:rPr>
              <a:t>(</a:t>
            </a:r>
            <a:r>
              <a:rPr lang="ru-RU" sz="2400" b="1" i="1" dirty="0" err="1">
                <a:solidFill>
                  <a:srgbClr val="002060"/>
                </a:solidFill>
                <a:latin typeface="Times New Roman" pitchFamily="18" charset="0"/>
                <a:cs typeface="Times New Roman" pitchFamily="18" charset="0"/>
              </a:rPr>
              <a:t>еркін</a:t>
            </a:r>
            <a:r>
              <a:rPr lang="ru-RU" sz="2400" b="1" i="1" dirty="0">
                <a:solidFill>
                  <a:srgbClr val="002060"/>
                </a:solidFill>
                <a:latin typeface="Times New Roman" pitchFamily="18" charset="0"/>
                <a:cs typeface="Times New Roman" pitchFamily="18" charset="0"/>
              </a:rPr>
              <a:t> </a:t>
            </a:r>
            <a:r>
              <a:rPr lang="ru-RU" sz="2400" b="1" i="1" dirty="0" err="1">
                <a:solidFill>
                  <a:srgbClr val="002060"/>
                </a:solidFill>
                <a:latin typeface="Times New Roman" pitchFamily="18" charset="0"/>
                <a:cs typeface="Times New Roman" pitchFamily="18" charset="0"/>
              </a:rPr>
              <a:t>күрес</a:t>
            </a:r>
            <a:r>
              <a:rPr lang="ru-RU" sz="2400" b="1" i="1" dirty="0">
                <a:solidFill>
                  <a:srgbClr val="002060"/>
                </a:solidFill>
                <a:latin typeface="Times New Roman" pitchFamily="18" charset="0"/>
                <a:cs typeface="Times New Roman" pitchFamily="18" charset="0"/>
              </a:rPr>
              <a:t>)</a:t>
            </a:r>
          </a:p>
          <a:p>
            <a:pPr lvl="0" eaLnBrk="0" fontAlgn="base" hangingPunct="0">
              <a:spcBef>
                <a:spcPct val="0"/>
              </a:spcBef>
              <a:spcAft>
                <a:spcPct val="0"/>
              </a:spcAft>
            </a:pPr>
            <a:r>
              <a:rPr lang="ru-RU" sz="2400" b="1" i="1" dirty="0" smtClean="0">
                <a:solidFill>
                  <a:srgbClr val="002060"/>
                </a:solidFill>
                <a:latin typeface="Times New Roman" pitchFamily="18" charset="0"/>
                <a:cs typeface="Times New Roman" pitchFamily="18" charset="0"/>
              </a:rPr>
              <a:t>7. </a:t>
            </a:r>
            <a:r>
              <a:rPr lang="ru-RU" sz="2400" b="1" i="1" dirty="0" err="1" smtClean="0">
                <a:solidFill>
                  <a:srgbClr val="002060"/>
                </a:solidFill>
                <a:latin typeface="Times New Roman" pitchFamily="18" charset="0"/>
                <a:cs typeface="Times New Roman" pitchFamily="18" charset="0"/>
              </a:rPr>
              <a:t>Тунгатаров</a:t>
            </a:r>
            <a:r>
              <a:rPr lang="ru-RU" sz="2400" b="1" i="1" dirty="0" smtClean="0">
                <a:solidFill>
                  <a:srgbClr val="002060"/>
                </a:solidFill>
                <a:latin typeface="Times New Roman" pitchFamily="18" charset="0"/>
                <a:cs typeface="Times New Roman" pitchFamily="18" charset="0"/>
              </a:rPr>
              <a:t> </a:t>
            </a:r>
            <a:r>
              <a:rPr lang="ru-RU" sz="2400" b="1" i="1" dirty="0" err="1" smtClean="0">
                <a:solidFill>
                  <a:srgbClr val="002060"/>
                </a:solidFill>
                <a:latin typeface="Times New Roman" pitchFamily="18" charset="0"/>
                <a:cs typeface="Times New Roman" pitchFamily="18" charset="0"/>
              </a:rPr>
              <a:t>Асет</a:t>
            </a:r>
            <a:r>
              <a:rPr lang="ru-RU" sz="2400" b="1" i="1" dirty="0" smtClean="0">
                <a:solidFill>
                  <a:srgbClr val="002060"/>
                </a:solidFill>
                <a:latin typeface="Times New Roman" pitchFamily="18" charset="0"/>
                <a:cs typeface="Times New Roman" pitchFamily="18" charset="0"/>
              </a:rPr>
              <a:t> </a:t>
            </a:r>
            <a:r>
              <a:rPr lang="ru-RU" sz="2400" b="1" i="1" dirty="0">
                <a:solidFill>
                  <a:srgbClr val="002060"/>
                </a:solidFill>
                <a:latin typeface="Times New Roman" pitchFamily="18" charset="0"/>
                <a:cs typeface="Times New Roman" pitchFamily="18" charset="0"/>
              </a:rPr>
              <a:t>(грек-</a:t>
            </a:r>
            <a:r>
              <a:rPr lang="ru-RU" sz="2400" b="1" i="1" dirty="0" err="1">
                <a:solidFill>
                  <a:srgbClr val="002060"/>
                </a:solidFill>
                <a:latin typeface="Times New Roman" pitchFamily="18" charset="0"/>
                <a:cs typeface="Times New Roman" pitchFamily="18" charset="0"/>
              </a:rPr>
              <a:t>рим</a:t>
            </a:r>
            <a:r>
              <a:rPr lang="ru-RU" sz="2400" b="1" i="1" dirty="0">
                <a:solidFill>
                  <a:srgbClr val="002060"/>
                </a:solidFill>
                <a:latin typeface="Times New Roman" pitchFamily="18" charset="0"/>
                <a:cs typeface="Times New Roman" pitchFamily="18" charset="0"/>
              </a:rPr>
              <a:t> </a:t>
            </a:r>
            <a:r>
              <a:rPr lang="ru-RU" sz="2400" b="1" i="1" dirty="0" err="1">
                <a:solidFill>
                  <a:srgbClr val="002060"/>
                </a:solidFill>
                <a:latin typeface="Times New Roman" pitchFamily="18" charset="0"/>
                <a:cs typeface="Times New Roman" pitchFamily="18" charset="0"/>
              </a:rPr>
              <a:t>күресі</a:t>
            </a:r>
            <a:r>
              <a:rPr lang="ru-RU" sz="2400" b="1" i="1" dirty="0" smtClean="0">
                <a:solidFill>
                  <a:srgbClr val="002060"/>
                </a:solidFill>
                <a:latin typeface="Times New Roman" pitchFamily="18" charset="0"/>
                <a:cs typeface="Times New Roman" pitchFamily="18" charset="0"/>
              </a:rPr>
              <a:t>)</a:t>
            </a:r>
            <a:r>
              <a:rPr lang="kk-KZ" sz="2400" b="1" i="1" dirty="0" smtClean="0">
                <a:solidFill>
                  <a:srgbClr val="002060"/>
                </a:solidFill>
                <a:latin typeface="Times New Roman" pitchFamily="18" charset="0"/>
                <a:cs typeface="Times New Roman" pitchFamily="18" charset="0"/>
              </a:rPr>
              <a:t> </a:t>
            </a:r>
          </a:p>
          <a:p>
            <a:pPr lvl="0" eaLnBrk="0" fontAlgn="base" hangingPunct="0">
              <a:spcBef>
                <a:spcPct val="0"/>
              </a:spcBef>
              <a:spcAft>
                <a:spcPct val="0"/>
              </a:spcAft>
            </a:pPr>
            <a:r>
              <a:rPr lang="kk-KZ" sz="2400" b="1" i="1" dirty="0" smtClean="0">
                <a:solidFill>
                  <a:srgbClr val="002060"/>
                </a:solidFill>
                <a:latin typeface="Times New Roman" pitchFamily="18" charset="0"/>
                <a:cs typeface="Times New Roman" pitchFamily="18" charset="0"/>
              </a:rPr>
              <a:t>8. Тоқбаева Аружан (велоспорт)</a:t>
            </a:r>
          </a:p>
          <a:p>
            <a:pPr eaLnBrk="0" fontAlgn="base" hangingPunct="0">
              <a:spcBef>
                <a:spcPct val="0"/>
              </a:spcBef>
              <a:spcAft>
                <a:spcPct val="0"/>
              </a:spcAft>
            </a:pPr>
            <a:r>
              <a:rPr lang="kk-KZ" sz="2400" b="1" i="1" dirty="0" smtClean="0">
                <a:solidFill>
                  <a:srgbClr val="002060"/>
                </a:solidFill>
                <a:latin typeface="Times New Roman" pitchFamily="18" charset="0"/>
                <a:cs typeface="Times New Roman" pitchFamily="18" charset="0"/>
              </a:rPr>
              <a:t>9. Бектаева Бибінұр </a:t>
            </a:r>
            <a:r>
              <a:rPr lang="kk-KZ" sz="2400" b="1" i="1" dirty="0">
                <a:solidFill>
                  <a:srgbClr val="002060"/>
                </a:solidFill>
                <a:latin typeface="Times New Roman" pitchFamily="18" charset="0"/>
                <a:cs typeface="Times New Roman" pitchFamily="18" charset="0"/>
              </a:rPr>
              <a:t>(велоспорт</a:t>
            </a:r>
            <a:r>
              <a:rPr lang="kk-KZ" sz="2400" b="1" i="1" dirty="0" smtClean="0">
                <a:solidFill>
                  <a:srgbClr val="002060"/>
                </a:solidFill>
                <a:latin typeface="Times New Roman" pitchFamily="18" charset="0"/>
                <a:cs typeface="Times New Roman" pitchFamily="18" charset="0"/>
              </a:rPr>
              <a:t>)</a:t>
            </a:r>
          </a:p>
          <a:p>
            <a:pPr lvl="0" eaLnBrk="0" fontAlgn="base" hangingPunct="0">
              <a:spcBef>
                <a:spcPct val="0"/>
              </a:spcBef>
              <a:spcAft>
                <a:spcPct val="0"/>
              </a:spcAft>
            </a:pPr>
            <a:r>
              <a:rPr lang="kk-KZ" sz="2400" b="1" i="1" dirty="0" smtClean="0">
                <a:solidFill>
                  <a:srgbClr val="002060"/>
                </a:solidFill>
                <a:latin typeface="Times New Roman" pitchFamily="18" charset="0"/>
                <a:cs typeface="Times New Roman" pitchFamily="18" charset="0"/>
              </a:rPr>
              <a:t>10. Әбдіғани Жомарт </a:t>
            </a:r>
            <a:r>
              <a:rPr lang="ru-RU" sz="2400" b="1" i="1" dirty="0">
                <a:solidFill>
                  <a:srgbClr val="002060"/>
                </a:solidFill>
                <a:cs typeface="Times New Roman" pitchFamily="18" charset="0"/>
              </a:rPr>
              <a:t>(грек-</a:t>
            </a:r>
            <a:r>
              <a:rPr lang="ru-RU" sz="2400" b="1" i="1" dirty="0" err="1">
                <a:solidFill>
                  <a:srgbClr val="002060"/>
                </a:solidFill>
                <a:cs typeface="Times New Roman" pitchFamily="18" charset="0"/>
              </a:rPr>
              <a:t>рим</a:t>
            </a:r>
            <a:r>
              <a:rPr lang="ru-RU" sz="2400" b="1" i="1" dirty="0">
                <a:solidFill>
                  <a:srgbClr val="002060"/>
                </a:solidFill>
                <a:cs typeface="Times New Roman" pitchFamily="18" charset="0"/>
              </a:rPr>
              <a:t> </a:t>
            </a:r>
            <a:r>
              <a:rPr lang="ru-RU" sz="2400" b="1" i="1" dirty="0" err="1">
                <a:solidFill>
                  <a:srgbClr val="002060"/>
                </a:solidFill>
                <a:cs typeface="Times New Roman" pitchFamily="18" charset="0"/>
              </a:rPr>
              <a:t>күресі</a:t>
            </a:r>
            <a:r>
              <a:rPr lang="ru-RU" sz="2400" b="1" i="1" dirty="0">
                <a:solidFill>
                  <a:srgbClr val="002060"/>
                </a:solidFill>
                <a:cs typeface="Times New Roman" pitchFamily="18" charset="0"/>
              </a:rPr>
              <a:t>)</a:t>
            </a:r>
            <a:r>
              <a:rPr lang="kk-KZ" sz="2400" b="1" i="1" dirty="0">
                <a:solidFill>
                  <a:srgbClr val="002060"/>
                </a:solidFill>
                <a:cs typeface="Times New Roman" pitchFamily="18" charset="0"/>
              </a:rPr>
              <a:t> </a:t>
            </a:r>
          </a:p>
          <a:p>
            <a:pPr lvl="0" eaLnBrk="0" fontAlgn="base" hangingPunct="0">
              <a:spcBef>
                <a:spcPct val="0"/>
              </a:spcBef>
              <a:spcAft>
                <a:spcPct val="0"/>
              </a:spcAft>
            </a:pPr>
            <a:r>
              <a:rPr lang="kk-KZ" sz="2400" b="1" i="1" dirty="0" smtClean="0">
                <a:solidFill>
                  <a:srgbClr val="002060"/>
                </a:solidFill>
                <a:latin typeface="Times New Roman" pitchFamily="18" charset="0"/>
                <a:cs typeface="Times New Roman" pitchFamily="18" charset="0"/>
              </a:rPr>
              <a:t>11. Каден Талант </a:t>
            </a:r>
            <a:r>
              <a:rPr lang="ru-RU" sz="2400" b="1" i="1" dirty="0">
                <a:solidFill>
                  <a:srgbClr val="002060"/>
                </a:solidFill>
                <a:cs typeface="Times New Roman" pitchFamily="18" charset="0"/>
              </a:rPr>
              <a:t>(грек-</a:t>
            </a:r>
            <a:r>
              <a:rPr lang="ru-RU" sz="2400" b="1" i="1" dirty="0" err="1">
                <a:solidFill>
                  <a:srgbClr val="002060"/>
                </a:solidFill>
                <a:cs typeface="Times New Roman" pitchFamily="18" charset="0"/>
              </a:rPr>
              <a:t>рим</a:t>
            </a:r>
            <a:r>
              <a:rPr lang="ru-RU" sz="2400" b="1" i="1" dirty="0">
                <a:solidFill>
                  <a:srgbClr val="002060"/>
                </a:solidFill>
                <a:cs typeface="Times New Roman" pitchFamily="18" charset="0"/>
              </a:rPr>
              <a:t> </a:t>
            </a:r>
            <a:r>
              <a:rPr lang="ru-RU" sz="2400" b="1" i="1" dirty="0" err="1">
                <a:solidFill>
                  <a:srgbClr val="002060"/>
                </a:solidFill>
                <a:cs typeface="Times New Roman" pitchFamily="18" charset="0"/>
              </a:rPr>
              <a:t>күресі</a:t>
            </a:r>
            <a:r>
              <a:rPr lang="ru-RU" sz="2400" b="1" i="1" dirty="0">
                <a:solidFill>
                  <a:srgbClr val="002060"/>
                </a:solidFill>
                <a:cs typeface="Times New Roman" pitchFamily="18" charset="0"/>
              </a:rPr>
              <a:t>)</a:t>
            </a:r>
            <a:r>
              <a:rPr lang="kk-KZ" sz="2400" b="1" i="1" dirty="0">
                <a:solidFill>
                  <a:srgbClr val="002060"/>
                </a:solidFill>
                <a:cs typeface="Times New Roman" pitchFamily="18" charset="0"/>
              </a:rPr>
              <a:t> </a:t>
            </a:r>
          </a:p>
          <a:p>
            <a:pPr eaLnBrk="0" fontAlgn="base" hangingPunct="0">
              <a:spcBef>
                <a:spcPct val="0"/>
              </a:spcBef>
              <a:spcAft>
                <a:spcPct val="0"/>
              </a:spcAft>
            </a:pPr>
            <a:endParaRPr lang="kk-KZ" sz="2400" b="1" i="1" dirty="0">
              <a:solidFill>
                <a:srgbClr val="002060"/>
              </a:solidFill>
              <a:latin typeface="Times New Roman" pitchFamily="18" charset="0"/>
              <a:cs typeface="Times New Roman" pitchFamily="18" charset="0"/>
            </a:endParaRPr>
          </a:p>
          <a:p>
            <a:pPr marL="45720" lvl="0" indent="0" eaLnBrk="0" fontAlgn="base" hangingPunct="0">
              <a:spcBef>
                <a:spcPct val="0"/>
              </a:spcBef>
              <a:spcAft>
                <a:spcPct val="0"/>
              </a:spcAft>
              <a:buNone/>
            </a:pPr>
            <a:endParaRPr lang="ru-RU" sz="2400" b="1" i="1" dirty="0">
              <a:solidFill>
                <a:srgbClr val="002060"/>
              </a:solidFill>
              <a:latin typeface="Times New Roman" pitchFamily="18" charset="0"/>
              <a:cs typeface="Times New Roman" pitchFamily="18" charset="0"/>
            </a:endParaRPr>
          </a:p>
          <a:p>
            <a:pPr lvl="0" eaLnBrk="0" fontAlgn="base" hangingPunct="0">
              <a:spcBef>
                <a:spcPct val="0"/>
              </a:spcBef>
              <a:spcAft>
                <a:spcPct val="0"/>
              </a:spcAft>
            </a:pPr>
            <a:endParaRPr lang="ru-RU" b="1" i="1" dirty="0" smtClean="0">
              <a:solidFill>
                <a:srgbClr val="800000"/>
              </a:solidFill>
              <a:latin typeface="Times New Roman" pitchFamily="18" charset="0"/>
              <a:cs typeface="Times New Roman" pitchFamily="18" charset="0"/>
            </a:endParaRPr>
          </a:p>
          <a:p>
            <a:pPr lvl="0" eaLnBrk="0" fontAlgn="base" hangingPunct="0">
              <a:spcBef>
                <a:spcPct val="0"/>
              </a:spcBef>
              <a:spcAft>
                <a:spcPct val="0"/>
              </a:spcAft>
            </a:pPr>
            <a:endParaRPr lang="kk-KZ" b="1" i="1" dirty="0">
              <a:solidFill>
                <a:srgbClr val="800000"/>
              </a:solidFill>
              <a:latin typeface="Times New Roman" pitchFamily="18" charset="0"/>
              <a:cs typeface="Times New Roman" pitchFamily="18" charset="0"/>
            </a:endParaRPr>
          </a:p>
          <a:p>
            <a:pPr marL="0" lvl="0" indent="0" eaLnBrk="0" fontAlgn="base" hangingPunct="0">
              <a:spcBef>
                <a:spcPct val="0"/>
              </a:spcBef>
              <a:spcAft>
                <a:spcPct val="0"/>
              </a:spcAft>
              <a:buNone/>
            </a:pPr>
            <a:endParaRPr lang="kk-KZ" b="1" i="1" dirty="0" smtClean="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09163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251520" y="188640"/>
            <a:ext cx="8136904" cy="6336704"/>
          </a:xfrm>
        </p:spPr>
        <p:txBody>
          <a:bodyPr>
            <a:normAutofit fontScale="92500" lnSpcReduction="20000"/>
          </a:bodyPr>
          <a:lstStyle/>
          <a:p>
            <a:pPr marL="0" lvl="0" indent="0" algn="ctr" eaLnBrk="0" fontAlgn="base" hangingPunct="0">
              <a:spcBef>
                <a:spcPct val="0"/>
              </a:spcBef>
              <a:spcAft>
                <a:spcPct val="0"/>
              </a:spcAft>
              <a:buNone/>
            </a:pPr>
            <a:endParaRPr lang="kk-KZ" b="1" i="1" u="sng" dirty="0">
              <a:solidFill>
                <a:srgbClr val="8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400" b="1" i="1" u="sng" dirty="0" smtClean="0">
                <a:solidFill>
                  <a:srgbClr val="002060"/>
                </a:solidFill>
                <a:latin typeface="Times New Roman" pitchFamily="18" charset="0"/>
                <a:ea typeface="Calibri" pitchFamily="34" charset="0"/>
                <a:cs typeface="Times New Roman" pitchFamily="18" charset="0"/>
              </a:rPr>
              <a:t>11 </a:t>
            </a:r>
            <a:r>
              <a:rPr lang="kk-KZ" sz="2400" b="1" i="1" u="sng" dirty="0">
                <a:solidFill>
                  <a:srgbClr val="002060"/>
                </a:solidFill>
                <a:latin typeface="Times New Roman" pitchFamily="18" charset="0"/>
                <a:ea typeface="Calibri" pitchFamily="34" charset="0"/>
                <a:cs typeface="Times New Roman" pitchFamily="18" charset="0"/>
              </a:rPr>
              <a:t>«Б» класс  </a:t>
            </a:r>
            <a:r>
              <a:rPr lang="kk-KZ" sz="2400" b="1" i="1" u="sng" dirty="0" smtClean="0">
                <a:solidFill>
                  <a:srgbClr val="002060"/>
                </a:solidFill>
                <a:latin typeface="Times New Roman" pitchFamily="18" charset="0"/>
                <a:ea typeface="Calibri" pitchFamily="34" charset="0"/>
                <a:cs typeface="Times New Roman" pitchFamily="18" charset="0"/>
              </a:rPr>
              <a:t>Сулейменова Р.Р.</a:t>
            </a:r>
          </a:p>
          <a:p>
            <a:pPr lvl="0" algn="ctr" eaLnBrk="0" fontAlgn="base" hangingPunct="0">
              <a:spcBef>
                <a:spcPct val="0"/>
              </a:spcBef>
              <a:spcAft>
                <a:spcPct val="0"/>
              </a:spcAft>
            </a:pPr>
            <a:endParaRPr lang="kk-KZ" sz="2400" b="1" i="1" u="sng" dirty="0" smtClean="0">
              <a:solidFill>
                <a:srgbClr val="002060"/>
              </a:solidFill>
              <a:latin typeface="Times New Roman" pitchFamily="18" charset="0"/>
              <a:ea typeface="Calibri" pitchFamily="34" charset="0"/>
              <a:cs typeface="Times New Roman" pitchFamily="18" charset="0"/>
            </a:endParaRPr>
          </a:p>
          <a:p>
            <a:pPr algn="ctr" eaLnBrk="0" fontAlgn="base" hangingPunct="0">
              <a:spcBef>
                <a:spcPct val="0"/>
              </a:spcBef>
              <a:spcAft>
                <a:spcPct val="0"/>
              </a:spcAft>
            </a:pPr>
            <a:r>
              <a:rPr lang="kk-KZ" sz="2400" b="1" i="1" dirty="0" smtClean="0">
                <a:solidFill>
                  <a:srgbClr val="002060"/>
                </a:solidFill>
                <a:ea typeface="Calibri" pitchFamily="34" charset="0"/>
                <a:cs typeface="Times New Roman" pitchFamily="18" charset="0"/>
              </a:rPr>
              <a:t>Отличник</a:t>
            </a:r>
          </a:p>
          <a:p>
            <a:pPr algn="ctr" eaLnBrk="0" fontAlgn="base" hangingPunct="0">
              <a:spcBef>
                <a:spcPct val="0"/>
              </a:spcBef>
              <a:spcAft>
                <a:spcPct val="0"/>
              </a:spcAft>
            </a:pPr>
            <a:r>
              <a:rPr lang="kk-KZ" sz="2400" b="1" i="1" dirty="0" smtClean="0">
                <a:solidFill>
                  <a:srgbClr val="002060"/>
                </a:solidFill>
                <a:ea typeface="Calibri" pitchFamily="34" charset="0"/>
                <a:cs typeface="Times New Roman" pitchFamily="18" charset="0"/>
              </a:rPr>
              <a:t>Хаджиева </a:t>
            </a:r>
            <a:r>
              <a:rPr lang="kk-KZ" sz="2400" b="1" i="1" dirty="0">
                <a:solidFill>
                  <a:srgbClr val="002060"/>
                </a:solidFill>
                <a:ea typeface="Calibri" pitchFamily="34" charset="0"/>
                <a:cs typeface="Times New Roman" pitchFamily="18" charset="0"/>
              </a:rPr>
              <a:t>Милана (х/гимнастика)</a:t>
            </a:r>
            <a:endParaRPr lang="kk-KZ" sz="2400" b="1" i="1" dirty="0">
              <a:solidFill>
                <a:schemeClr val="accent3">
                  <a:lumMod val="75000"/>
                </a:schemeClr>
              </a:solidFill>
              <a:ea typeface="Calibri" pitchFamily="34" charset="0"/>
              <a:cs typeface="Times New Roman" pitchFamily="18" charset="0"/>
            </a:endParaRPr>
          </a:p>
          <a:p>
            <a:pPr marL="0" indent="0" eaLnBrk="0" fontAlgn="base" hangingPunct="0">
              <a:spcBef>
                <a:spcPct val="0"/>
              </a:spcBef>
              <a:spcAft>
                <a:spcPct val="0"/>
              </a:spcAft>
              <a:buNone/>
            </a:pPr>
            <a:endParaRPr lang="kk-KZ" sz="2400" b="1" i="1" dirty="0">
              <a:solidFill>
                <a:srgbClr val="002060"/>
              </a:solidFill>
              <a:latin typeface="Times New Roman" pitchFamily="18" charset="0"/>
              <a:cs typeface="Times New Roman" pitchFamily="18" charset="0"/>
            </a:endParaRPr>
          </a:p>
          <a:p>
            <a:pPr lvl="0" algn="ct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Ударники</a:t>
            </a:r>
          </a:p>
          <a:p>
            <a:pPr lvl="0" algn="ctr" eaLnBrk="0" fontAlgn="base" hangingPunct="0">
              <a:spcBef>
                <a:spcPct val="0"/>
              </a:spcBef>
              <a:spcAft>
                <a:spcPct val="0"/>
              </a:spcAft>
            </a:pPr>
            <a:endParaRPr lang="kk-KZ" sz="2400" b="1" i="1" dirty="0" smtClean="0">
              <a:solidFill>
                <a:srgbClr val="00206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kk-KZ" sz="2400" b="1" i="1" dirty="0">
                <a:solidFill>
                  <a:srgbClr val="002060"/>
                </a:solidFill>
                <a:latin typeface="Times New Roman" panose="02020603050405020304" pitchFamily="18" charset="0"/>
                <a:ea typeface="Calibri" pitchFamily="34" charset="0"/>
                <a:cs typeface="Times New Roman" pitchFamily="18" charset="0"/>
              </a:rPr>
              <a:t>1</a:t>
            </a:r>
            <a:r>
              <a:rPr lang="kk-KZ" sz="2400" b="1" i="1" dirty="0" smtClean="0">
                <a:solidFill>
                  <a:srgbClr val="002060"/>
                </a:solidFill>
                <a:latin typeface="Times New Roman" pitchFamily="18" charset="0"/>
                <a:ea typeface="Calibri" pitchFamily="34" charset="0"/>
                <a:cs typeface="Times New Roman" pitchFamily="18" charset="0"/>
              </a:rPr>
              <a:t>. </a:t>
            </a:r>
            <a:r>
              <a:rPr lang="kk-KZ" sz="2400" b="1" i="1" dirty="0">
                <a:solidFill>
                  <a:srgbClr val="002060"/>
                </a:solidFill>
                <a:latin typeface="Times New Roman" pitchFamily="18" charset="0"/>
                <a:ea typeface="Calibri" pitchFamily="34" charset="0"/>
                <a:cs typeface="Times New Roman" pitchFamily="18" charset="0"/>
              </a:rPr>
              <a:t>Ақтай Сұлужан (дзюдо)</a:t>
            </a:r>
          </a:p>
          <a:p>
            <a:pPr lvl="0" eaLnBrk="0" fontAlgn="base" hangingPunct="0">
              <a:spcBef>
                <a:spcPct val="0"/>
              </a:spcBef>
              <a:spcAft>
                <a:spcPct val="0"/>
              </a:spcAft>
            </a:pPr>
            <a:r>
              <a:rPr lang="kk-KZ" sz="2400" b="1" i="1" dirty="0" smtClean="0">
                <a:solidFill>
                  <a:srgbClr val="002060"/>
                </a:solidFill>
                <a:latin typeface="Times New Roman" panose="02020603050405020304" pitchFamily="18" charset="0"/>
                <a:cs typeface="Times New Roman" panose="02020603050405020304" pitchFamily="18" charset="0"/>
              </a:rPr>
              <a:t>2. </a:t>
            </a:r>
            <a:r>
              <a:rPr lang="kk-KZ" sz="2400" b="1" i="1" dirty="0">
                <a:solidFill>
                  <a:srgbClr val="002060"/>
                </a:solidFill>
                <a:latin typeface="Times New Roman" pitchFamily="18" charset="0"/>
                <a:ea typeface="Calibri" pitchFamily="34" charset="0"/>
                <a:cs typeface="Times New Roman" pitchFamily="18" charset="0"/>
              </a:rPr>
              <a:t>Байжуманов Алимансур (в/поло)</a:t>
            </a:r>
          </a:p>
          <a:p>
            <a:pPr lvl="0"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3. Говарухина </a:t>
            </a:r>
            <a:r>
              <a:rPr lang="kk-KZ" sz="2400" b="1" i="1" dirty="0">
                <a:solidFill>
                  <a:srgbClr val="002060"/>
                </a:solidFill>
                <a:latin typeface="Times New Roman" pitchFamily="18" charset="0"/>
                <a:ea typeface="Calibri" pitchFamily="34" charset="0"/>
                <a:cs typeface="Times New Roman" pitchFamily="18" charset="0"/>
              </a:rPr>
              <a:t>Ирина (с/плавание)</a:t>
            </a:r>
          </a:p>
          <a:p>
            <a:pPr lvl="0"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4. Еримбетова </a:t>
            </a:r>
            <a:r>
              <a:rPr lang="kk-KZ" sz="2400" b="1" i="1" dirty="0">
                <a:solidFill>
                  <a:srgbClr val="002060"/>
                </a:solidFill>
                <a:latin typeface="Times New Roman" pitchFamily="18" charset="0"/>
                <a:ea typeface="Calibri" pitchFamily="34" charset="0"/>
                <a:cs typeface="Times New Roman" pitchFamily="18" charset="0"/>
              </a:rPr>
              <a:t>Наиля (с/гимнастика)</a:t>
            </a:r>
          </a:p>
          <a:p>
            <a:pPr lvl="0" eaLnBrk="0" fontAlgn="base" hangingPunct="0">
              <a:spcBef>
                <a:spcPct val="0"/>
              </a:spcBef>
              <a:spcAft>
                <a:spcPct val="0"/>
              </a:spcAft>
            </a:pPr>
            <a:r>
              <a:rPr lang="ru-RU" sz="2400" b="1" i="1" dirty="0">
                <a:solidFill>
                  <a:srgbClr val="002060"/>
                </a:solidFill>
                <a:latin typeface="Times New Roman" pitchFamily="18" charset="0"/>
                <a:ea typeface="Calibri" pitchFamily="34" charset="0"/>
                <a:cs typeface="Times New Roman" pitchFamily="18" charset="0"/>
              </a:rPr>
              <a:t>5</a:t>
            </a:r>
            <a:r>
              <a:rPr lang="ru-RU" sz="2400" b="1" i="1" dirty="0" smtClean="0">
                <a:solidFill>
                  <a:srgbClr val="002060"/>
                </a:solidFill>
                <a:latin typeface="Times New Roman" pitchFamily="18" charset="0"/>
                <a:ea typeface="Calibri" pitchFamily="34" charset="0"/>
                <a:cs typeface="Times New Roman" pitchFamily="18" charset="0"/>
              </a:rPr>
              <a:t>.</a:t>
            </a:r>
            <a:r>
              <a:rPr lang="kk-KZ" sz="2400" b="1" i="1" dirty="0" smtClean="0">
                <a:solidFill>
                  <a:srgbClr val="002060"/>
                </a:solidFill>
                <a:latin typeface="Times New Roman" pitchFamily="18" charset="0"/>
                <a:ea typeface="Calibri" pitchFamily="34" charset="0"/>
                <a:cs typeface="Times New Roman" pitchFamily="18" charset="0"/>
              </a:rPr>
              <a:t> </a:t>
            </a:r>
            <a:r>
              <a:rPr lang="kk-KZ" sz="2400" b="1" i="1" dirty="0">
                <a:solidFill>
                  <a:srgbClr val="002060"/>
                </a:solidFill>
                <a:latin typeface="Times New Roman" pitchFamily="18" charset="0"/>
                <a:ea typeface="Calibri" pitchFamily="34" charset="0"/>
                <a:cs typeface="Times New Roman" pitchFamily="18" charset="0"/>
              </a:rPr>
              <a:t>Кабенов Мансур (баскетбол)</a:t>
            </a:r>
            <a:endParaRPr lang="ru-RU" sz="24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400" b="1" i="1" dirty="0" smtClean="0">
                <a:solidFill>
                  <a:srgbClr val="002060"/>
                </a:solidFill>
                <a:latin typeface="Times New Roman" pitchFamily="18" charset="0"/>
                <a:ea typeface="Calibri" pitchFamily="34" charset="0"/>
                <a:cs typeface="Times New Roman" pitchFamily="18" charset="0"/>
              </a:rPr>
              <a:t>6. </a:t>
            </a:r>
            <a:r>
              <a:rPr lang="kk-KZ" sz="2400" b="1" i="1" dirty="0" smtClean="0">
                <a:solidFill>
                  <a:srgbClr val="002060"/>
                </a:solidFill>
                <a:latin typeface="Times New Roman" pitchFamily="18" charset="0"/>
                <a:ea typeface="Calibri" pitchFamily="34" charset="0"/>
                <a:cs typeface="Times New Roman" pitchFamily="18" charset="0"/>
              </a:rPr>
              <a:t>Норенчук </a:t>
            </a:r>
            <a:r>
              <a:rPr lang="kk-KZ" sz="2400" b="1" i="1" dirty="0">
                <a:solidFill>
                  <a:srgbClr val="002060"/>
                </a:solidFill>
                <a:latin typeface="Times New Roman" pitchFamily="18" charset="0"/>
                <a:ea typeface="Calibri" pitchFamily="34" charset="0"/>
                <a:cs typeface="Times New Roman" pitchFamily="18" charset="0"/>
              </a:rPr>
              <a:t>Илья (плавание)</a:t>
            </a:r>
          </a:p>
          <a:p>
            <a:pPr eaLnBrk="0" fontAlgn="base" hangingPunct="0">
              <a:spcBef>
                <a:spcPct val="0"/>
              </a:spcBef>
              <a:spcAft>
                <a:spcPct val="0"/>
              </a:spcAft>
            </a:pPr>
            <a:r>
              <a:rPr lang="ru-RU" sz="2400" b="1" i="1" dirty="0" smtClean="0">
                <a:solidFill>
                  <a:srgbClr val="002060"/>
                </a:solidFill>
                <a:latin typeface="Times New Roman" pitchFamily="18" charset="0"/>
                <a:ea typeface="Calibri" pitchFamily="34" charset="0"/>
                <a:cs typeface="Times New Roman" pitchFamily="18" charset="0"/>
              </a:rPr>
              <a:t>7. Пушкина </a:t>
            </a:r>
            <a:r>
              <a:rPr lang="ru-RU" sz="2400" b="1" i="1" dirty="0">
                <a:solidFill>
                  <a:srgbClr val="002060"/>
                </a:solidFill>
                <a:latin typeface="Times New Roman" pitchFamily="18" charset="0"/>
                <a:ea typeface="Calibri" pitchFamily="34" charset="0"/>
                <a:cs typeface="Times New Roman" pitchFamily="18" charset="0"/>
              </a:rPr>
              <a:t>Арина</a:t>
            </a:r>
            <a:r>
              <a:rPr lang="kk-KZ" sz="2400" b="1" i="1" dirty="0">
                <a:solidFill>
                  <a:srgbClr val="002060"/>
                </a:solidFill>
                <a:latin typeface="Times New Roman" pitchFamily="18" charset="0"/>
                <a:ea typeface="Calibri" pitchFamily="34" charset="0"/>
                <a:cs typeface="Times New Roman" pitchFamily="18" charset="0"/>
              </a:rPr>
              <a:t>(с/плавание)</a:t>
            </a:r>
          </a:p>
          <a:p>
            <a:pP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8. Сопиева </a:t>
            </a:r>
            <a:r>
              <a:rPr lang="kk-KZ" sz="2400" b="1" i="1" dirty="0">
                <a:solidFill>
                  <a:srgbClr val="002060"/>
                </a:solidFill>
                <a:latin typeface="Times New Roman" pitchFamily="18" charset="0"/>
                <a:ea typeface="Calibri" pitchFamily="34" charset="0"/>
                <a:cs typeface="Times New Roman" pitchFamily="18" charset="0"/>
              </a:rPr>
              <a:t>Ирина (с/плавание)</a:t>
            </a:r>
          </a:p>
          <a:p>
            <a:pPr lvl="0"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9. Турсунгалиева </a:t>
            </a:r>
            <a:r>
              <a:rPr lang="kk-KZ" sz="2400" b="1" i="1" dirty="0">
                <a:solidFill>
                  <a:srgbClr val="002060"/>
                </a:solidFill>
                <a:latin typeface="Times New Roman" pitchFamily="18" charset="0"/>
                <a:ea typeface="Calibri" pitchFamily="34" charset="0"/>
                <a:cs typeface="Times New Roman" pitchFamily="18" charset="0"/>
              </a:rPr>
              <a:t>Найля (х/гимнастика)</a:t>
            </a:r>
          </a:p>
          <a:p>
            <a:pP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10</a:t>
            </a:r>
            <a:r>
              <a:rPr lang="kk-KZ" sz="2400" b="1" i="1" dirty="0">
                <a:solidFill>
                  <a:srgbClr val="002060"/>
                </a:solidFill>
                <a:latin typeface="Times New Roman" pitchFamily="18" charset="0"/>
                <a:ea typeface="Calibri" pitchFamily="34" charset="0"/>
                <a:cs typeface="Times New Roman" pitchFamily="18" charset="0"/>
              </a:rPr>
              <a:t>. </a:t>
            </a:r>
            <a:r>
              <a:rPr lang="kk-KZ" sz="2400" b="1" i="1" dirty="0" smtClean="0">
                <a:solidFill>
                  <a:srgbClr val="002060"/>
                </a:solidFill>
                <a:latin typeface="Times New Roman" pitchFamily="18" charset="0"/>
                <a:ea typeface="Calibri" pitchFamily="34" charset="0"/>
                <a:cs typeface="Times New Roman" pitchFamily="18" charset="0"/>
              </a:rPr>
              <a:t>Шахин </a:t>
            </a:r>
            <a:r>
              <a:rPr lang="kk-KZ" sz="2400" b="1" i="1" dirty="0">
                <a:solidFill>
                  <a:srgbClr val="002060"/>
                </a:solidFill>
                <a:latin typeface="Times New Roman" pitchFamily="18" charset="0"/>
                <a:ea typeface="Calibri" pitchFamily="34" charset="0"/>
                <a:cs typeface="Times New Roman" pitchFamily="18" charset="0"/>
              </a:rPr>
              <a:t>Ясемин (с/плавание</a:t>
            </a:r>
            <a:r>
              <a:rPr lang="kk-KZ" sz="2400" b="1" i="1" dirty="0" smtClean="0">
                <a:solidFill>
                  <a:srgbClr val="002060"/>
                </a:solidFill>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11. </a:t>
            </a:r>
            <a:r>
              <a:rPr lang="kk-KZ" sz="2400" b="1" i="1" dirty="0">
                <a:solidFill>
                  <a:srgbClr val="002060"/>
                </a:solidFill>
                <a:ea typeface="Calibri" pitchFamily="34" charset="0"/>
                <a:cs typeface="Times New Roman" pitchFamily="18" charset="0"/>
              </a:rPr>
              <a:t>Артыкбаева </a:t>
            </a:r>
            <a:r>
              <a:rPr lang="kk-KZ" sz="2400" b="1" i="1" dirty="0" smtClean="0">
                <a:solidFill>
                  <a:srgbClr val="002060"/>
                </a:solidFill>
                <a:ea typeface="Calibri" pitchFamily="34" charset="0"/>
                <a:cs typeface="Times New Roman" pitchFamily="18" charset="0"/>
              </a:rPr>
              <a:t>Шуғыла (</a:t>
            </a:r>
            <a:r>
              <a:rPr lang="kk-KZ" sz="2400" b="1" i="1" dirty="0">
                <a:solidFill>
                  <a:srgbClr val="002060"/>
                </a:solidFill>
                <a:ea typeface="Calibri" pitchFamily="34" charset="0"/>
                <a:cs typeface="Times New Roman" pitchFamily="18" charset="0"/>
              </a:rPr>
              <a:t>волейбол</a:t>
            </a:r>
            <a:r>
              <a:rPr lang="kk-KZ" sz="2400" b="1" i="1" dirty="0" smtClean="0">
                <a:solidFill>
                  <a:srgbClr val="002060"/>
                </a:solidFill>
                <a:ea typeface="Calibri" pitchFamily="34" charset="0"/>
                <a:cs typeface="Times New Roman" pitchFamily="18" charset="0"/>
              </a:rPr>
              <a:t>)</a:t>
            </a:r>
            <a:endParaRPr lang="kk-KZ" sz="2400" b="1" i="1" dirty="0" smtClean="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12.Шаяхметова Алиша (волейбол)</a:t>
            </a:r>
          </a:p>
          <a:p>
            <a:pP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13.Мусалимова Лия </a:t>
            </a:r>
            <a:r>
              <a:rPr lang="kk-KZ" sz="2400" b="1" i="1" dirty="0" smtClean="0">
                <a:solidFill>
                  <a:srgbClr val="002060"/>
                </a:solidFill>
                <a:ea typeface="Calibri" pitchFamily="34" charset="0"/>
                <a:cs typeface="Times New Roman" pitchFamily="18" charset="0"/>
              </a:rPr>
              <a:t>(</a:t>
            </a:r>
            <a:r>
              <a:rPr lang="kk-KZ" sz="2400" b="1" i="1" dirty="0">
                <a:solidFill>
                  <a:srgbClr val="002060"/>
                </a:solidFill>
                <a:ea typeface="Calibri" pitchFamily="34" charset="0"/>
                <a:cs typeface="Times New Roman" pitchFamily="18" charset="0"/>
              </a:rPr>
              <a:t>с/плавание</a:t>
            </a:r>
            <a:r>
              <a:rPr lang="kk-KZ" sz="2400" b="1" i="1" dirty="0" smtClean="0">
                <a:solidFill>
                  <a:srgbClr val="002060"/>
                </a:solidFill>
                <a:ea typeface="Calibri" pitchFamily="34" charset="0"/>
                <a:cs typeface="Times New Roman" pitchFamily="18" charset="0"/>
              </a:rPr>
              <a:t>)</a:t>
            </a:r>
          </a:p>
          <a:p>
            <a:pPr eaLnBrk="0" fontAlgn="base" hangingPunct="0">
              <a:spcBef>
                <a:spcPct val="0"/>
              </a:spcBef>
              <a:spcAft>
                <a:spcPct val="0"/>
              </a:spcAft>
            </a:pPr>
            <a:r>
              <a:rPr lang="kk-KZ" sz="2400" b="1" i="1" dirty="0">
                <a:solidFill>
                  <a:srgbClr val="002060"/>
                </a:solidFill>
                <a:ea typeface="Calibri" pitchFamily="34" charset="0"/>
                <a:cs typeface="Times New Roman" pitchFamily="18" charset="0"/>
              </a:rPr>
              <a:t>14.Исламова Ирада (с/плавание</a:t>
            </a:r>
            <a:r>
              <a:rPr lang="kk-KZ" sz="2400" b="1" i="1" dirty="0" smtClean="0">
                <a:solidFill>
                  <a:srgbClr val="002060"/>
                </a:solidFill>
                <a:ea typeface="Calibri" pitchFamily="34" charset="0"/>
                <a:cs typeface="Times New Roman" pitchFamily="18" charset="0"/>
              </a:rPr>
              <a:t>)</a:t>
            </a:r>
          </a:p>
          <a:p>
            <a:pP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15.Воробьева Диана (гребля)</a:t>
            </a:r>
            <a:endParaRPr lang="kk-KZ" sz="2400" b="1" i="1" dirty="0">
              <a:solidFill>
                <a:schemeClr val="accent3">
                  <a:lumMod val="75000"/>
                </a:schemeClr>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endParaRPr lang="kk-KZ" sz="2000" b="1" i="1" dirty="0">
              <a:solidFill>
                <a:schemeClr val="accent3">
                  <a:lumMod val="75000"/>
                </a:schemeClr>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endParaRPr lang="kk-KZ" sz="2000" b="1" i="1" dirty="0" smtClean="0">
              <a:solidFill>
                <a:schemeClr val="accent3">
                  <a:lumMod val="75000"/>
                </a:schemeClr>
              </a:solidFill>
              <a:latin typeface="Times New Roman" pitchFamily="18" charset="0"/>
              <a:ea typeface="Calibri" pitchFamily="34" charset="0"/>
              <a:cs typeface="Times New Roman" pitchFamily="18" charset="0"/>
            </a:endParaRPr>
          </a:p>
          <a:p>
            <a:pPr marL="0" lvl="0" indent="0" algn="ctr" eaLnBrk="0" fontAlgn="base" hangingPunct="0">
              <a:spcBef>
                <a:spcPct val="0"/>
              </a:spcBef>
              <a:spcAft>
                <a:spcPct val="0"/>
              </a:spcAft>
              <a:buNone/>
            </a:pPr>
            <a:endParaRPr lang="ru-RU" b="1" i="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1138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699247" y="476673"/>
            <a:ext cx="7745505" cy="5649490"/>
          </a:xfrm>
        </p:spPr>
        <p:txBody>
          <a:bodyPr>
            <a:normAutofit fontScale="92500" lnSpcReduction="10000"/>
          </a:bodyPr>
          <a:lstStyle/>
          <a:p>
            <a:pPr marL="0" lvl="0" indent="0" algn="ctr" eaLnBrk="0" fontAlgn="base" hangingPunct="0">
              <a:spcBef>
                <a:spcPct val="0"/>
              </a:spcBef>
              <a:spcAft>
                <a:spcPct val="0"/>
              </a:spcAft>
              <a:buNone/>
            </a:pPr>
            <a:endParaRPr lang="kk-KZ" b="1" i="1" u="sng" dirty="0">
              <a:solidFill>
                <a:srgbClr val="80000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endParaRPr lang="kk-KZ" sz="2400" b="1" i="1" u="sng" dirty="0" smtClean="0">
              <a:solidFill>
                <a:srgbClr val="002060"/>
              </a:solidFill>
              <a:latin typeface="Times New Roman" pitchFamily="18" charset="0"/>
              <a:ea typeface="Calibri" pitchFamily="34" charset="0"/>
              <a:cs typeface="Times New Roman" pitchFamily="18" charset="0"/>
            </a:endParaRPr>
          </a:p>
          <a:p>
            <a:pPr lvl="0" algn="ctr" eaLnBrk="0" fontAlgn="base" hangingPunct="0">
              <a:spcBef>
                <a:spcPct val="0"/>
              </a:spcBef>
              <a:spcAft>
                <a:spcPct val="0"/>
              </a:spcAft>
            </a:pPr>
            <a:r>
              <a:rPr lang="kk-KZ" sz="2400" b="1" i="1" u="sng" dirty="0" smtClean="0">
                <a:solidFill>
                  <a:srgbClr val="002060"/>
                </a:solidFill>
                <a:latin typeface="Times New Roman" pitchFamily="18" charset="0"/>
                <a:ea typeface="Calibri" pitchFamily="34" charset="0"/>
                <a:cs typeface="Times New Roman" pitchFamily="18" charset="0"/>
              </a:rPr>
              <a:t>11 «В» </a:t>
            </a:r>
            <a:r>
              <a:rPr lang="kk-KZ" sz="2400" b="1" i="1" u="sng" dirty="0">
                <a:solidFill>
                  <a:srgbClr val="002060"/>
                </a:solidFill>
                <a:latin typeface="Times New Roman" pitchFamily="18" charset="0"/>
                <a:ea typeface="Calibri" pitchFamily="34" charset="0"/>
                <a:cs typeface="Times New Roman" pitchFamily="18" charset="0"/>
              </a:rPr>
              <a:t>класс  </a:t>
            </a:r>
            <a:r>
              <a:rPr lang="kk-KZ" sz="2400" b="1" i="1" u="sng" dirty="0" smtClean="0">
                <a:solidFill>
                  <a:srgbClr val="002060"/>
                </a:solidFill>
                <a:latin typeface="Times New Roman" pitchFamily="18" charset="0"/>
                <a:ea typeface="Calibri" pitchFamily="34" charset="0"/>
                <a:cs typeface="Times New Roman" pitchFamily="18" charset="0"/>
              </a:rPr>
              <a:t> Бексембекова Д.К.</a:t>
            </a:r>
          </a:p>
          <a:p>
            <a:pPr marL="0" lvl="0" indent="0" algn="ctr" eaLnBrk="0" fontAlgn="base" hangingPunct="0">
              <a:spcBef>
                <a:spcPct val="0"/>
              </a:spcBef>
              <a:spcAft>
                <a:spcPct val="0"/>
              </a:spcAft>
              <a:buNone/>
            </a:pPr>
            <a:endParaRPr lang="kk-KZ" sz="2400" b="1" i="1" u="sng" dirty="0" smtClean="0">
              <a:solidFill>
                <a:srgbClr val="002060"/>
              </a:solidFill>
              <a:latin typeface="Times New Roman" pitchFamily="18" charset="0"/>
              <a:ea typeface="Calibri" pitchFamily="34" charset="0"/>
              <a:cs typeface="Times New Roman" pitchFamily="18" charset="0"/>
            </a:endParaRPr>
          </a:p>
          <a:p>
            <a:pPr algn="ctr" eaLnBrk="0" fontAlgn="base" hangingPunct="0">
              <a:spcBef>
                <a:spcPct val="0"/>
              </a:spcBef>
              <a:spcAft>
                <a:spcPct val="0"/>
              </a:spcAft>
            </a:pPr>
            <a:r>
              <a:rPr lang="kk-KZ" sz="2400" b="1" i="1" dirty="0" smtClean="0">
                <a:solidFill>
                  <a:srgbClr val="002060"/>
                </a:solidFill>
                <a:latin typeface="Times New Roman" pitchFamily="18" charset="0"/>
                <a:ea typeface="Calibri" pitchFamily="34" charset="0"/>
                <a:cs typeface="Times New Roman" pitchFamily="18" charset="0"/>
              </a:rPr>
              <a:t>Ударники</a:t>
            </a:r>
          </a:p>
          <a:p>
            <a:pPr marL="45720" indent="0" algn="ctr" eaLnBrk="0" fontAlgn="base" hangingPunct="0">
              <a:spcBef>
                <a:spcPct val="0"/>
              </a:spcBef>
              <a:spcAft>
                <a:spcPct val="0"/>
              </a:spcAft>
              <a:buNone/>
            </a:pPr>
            <a:endParaRPr lang="kk-KZ" sz="2400" b="1" i="1" dirty="0">
              <a:solidFill>
                <a:srgbClr val="002060"/>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ru-RU" sz="2400" b="1" i="1" dirty="0" smtClean="0">
                <a:solidFill>
                  <a:srgbClr val="002060"/>
                </a:solidFill>
                <a:latin typeface="Times New Roman" pitchFamily="18" charset="0"/>
                <a:cs typeface="Times New Roman" pitchFamily="18" charset="0"/>
              </a:rPr>
              <a:t>1.</a:t>
            </a:r>
            <a:r>
              <a:rPr lang="kk-KZ" sz="2400" b="1" i="1" dirty="0">
                <a:solidFill>
                  <a:srgbClr val="002060"/>
                </a:solidFill>
                <a:latin typeface="Times New Roman" pitchFamily="18" charset="0"/>
                <a:cs typeface="Times New Roman" pitchFamily="18" charset="0"/>
              </a:rPr>
              <a:t> </a:t>
            </a:r>
            <a:r>
              <a:rPr lang="ru-RU" sz="2400" b="1" i="1" dirty="0" smtClean="0">
                <a:solidFill>
                  <a:srgbClr val="002060"/>
                </a:solidFill>
                <a:latin typeface="Times New Roman" pitchFamily="18" charset="0"/>
                <a:cs typeface="Times New Roman" pitchFamily="18" charset="0"/>
              </a:rPr>
              <a:t>Демидова </a:t>
            </a:r>
            <a:r>
              <a:rPr lang="ru-RU" sz="2400" b="1" i="1" dirty="0">
                <a:solidFill>
                  <a:srgbClr val="002060"/>
                </a:solidFill>
                <a:latin typeface="Times New Roman" pitchFamily="18" charset="0"/>
                <a:cs typeface="Times New Roman" pitchFamily="18" charset="0"/>
              </a:rPr>
              <a:t>Ксения (волейбол)</a:t>
            </a:r>
          </a:p>
          <a:p>
            <a:pPr eaLnBrk="0" fontAlgn="base" hangingPunct="0">
              <a:spcBef>
                <a:spcPct val="0"/>
              </a:spcBef>
              <a:spcAft>
                <a:spcPct val="0"/>
              </a:spcAft>
            </a:pPr>
            <a:r>
              <a:rPr lang="kk-KZ" sz="2400" b="1" i="1" dirty="0" smtClean="0">
                <a:solidFill>
                  <a:srgbClr val="002060"/>
                </a:solidFill>
                <a:latin typeface="Times New Roman" pitchFamily="18" charset="0"/>
                <a:cs typeface="Times New Roman" pitchFamily="18" charset="0"/>
              </a:rPr>
              <a:t>2</a:t>
            </a:r>
            <a:r>
              <a:rPr lang="kk-KZ" sz="2400" b="1" i="1" dirty="0">
                <a:solidFill>
                  <a:srgbClr val="002060"/>
                </a:solidFill>
                <a:latin typeface="Times New Roman" pitchFamily="18" charset="0"/>
                <a:cs typeface="Times New Roman" pitchFamily="18" charset="0"/>
              </a:rPr>
              <a:t>. </a:t>
            </a:r>
            <a:r>
              <a:rPr lang="ru-RU" sz="2400" b="1" i="1" dirty="0" smtClean="0">
                <a:solidFill>
                  <a:srgbClr val="002060"/>
                </a:solidFill>
                <a:latin typeface="Times New Roman" pitchFamily="18" charset="0"/>
                <a:cs typeface="Times New Roman" pitchFamily="18" charset="0"/>
              </a:rPr>
              <a:t> Демченко Елизавета (плавание)</a:t>
            </a:r>
            <a:endParaRPr lang="ru-RU" sz="2400" b="1" i="1" dirty="0">
              <a:solidFill>
                <a:srgbClr val="002060"/>
              </a:solidFill>
              <a:latin typeface="Times New Roman" pitchFamily="18" charset="0"/>
              <a:cs typeface="Times New Roman" pitchFamily="18" charset="0"/>
            </a:endParaRPr>
          </a:p>
          <a:p>
            <a:pPr eaLnBrk="0" fontAlgn="base" hangingPunct="0">
              <a:spcBef>
                <a:spcPct val="0"/>
              </a:spcBef>
              <a:spcAft>
                <a:spcPct val="0"/>
              </a:spcAft>
            </a:pPr>
            <a:r>
              <a:rPr lang="ru-RU" sz="2400" b="1" i="1" dirty="0">
                <a:solidFill>
                  <a:srgbClr val="002060"/>
                </a:solidFill>
                <a:latin typeface="Times New Roman" pitchFamily="18" charset="0"/>
                <a:cs typeface="Times New Roman" pitchFamily="18" charset="0"/>
              </a:rPr>
              <a:t>3.</a:t>
            </a:r>
            <a:r>
              <a:rPr lang="kk-KZ" sz="2400" b="1" i="1" dirty="0">
                <a:solidFill>
                  <a:srgbClr val="002060"/>
                </a:solidFill>
                <a:latin typeface="Times New Roman" pitchFamily="18" charset="0"/>
                <a:cs typeface="Times New Roman" pitchFamily="18" charset="0"/>
              </a:rPr>
              <a:t> </a:t>
            </a:r>
            <a:r>
              <a:rPr lang="kk-KZ" sz="2400" b="1" i="1" dirty="0" smtClean="0">
                <a:solidFill>
                  <a:srgbClr val="002060"/>
                </a:solidFill>
                <a:latin typeface="Times New Roman" pitchFamily="18" charset="0"/>
                <a:cs typeface="Times New Roman" pitchFamily="18" charset="0"/>
              </a:rPr>
              <a:t>Жансугуров </a:t>
            </a:r>
            <a:r>
              <a:rPr lang="kk-KZ" sz="2400" b="1" i="1" dirty="0">
                <a:solidFill>
                  <a:srgbClr val="002060"/>
                </a:solidFill>
                <a:latin typeface="Times New Roman" pitchFamily="18" charset="0"/>
                <a:cs typeface="Times New Roman" pitchFamily="18" charset="0"/>
              </a:rPr>
              <a:t>Ергали (фехтование)</a:t>
            </a:r>
          </a:p>
          <a:p>
            <a:pPr eaLnBrk="0" fontAlgn="base" hangingPunct="0">
              <a:spcBef>
                <a:spcPct val="0"/>
              </a:spcBef>
              <a:spcAft>
                <a:spcPct val="0"/>
              </a:spcAft>
            </a:pPr>
            <a:r>
              <a:rPr lang="ru-RU" sz="2400" b="1" i="1" dirty="0">
                <a:solidFill>
                  <a:srgbClr val="002060"/>
                </a:solidFill>
                <a:latin typeface="Times New Roman" pitchFamily="18" charset="0"/>
                <a:cs typeface="Times New Roman" pitchFamily="18" charset="0"/>
              </a:rPr>
              <a:t>4</a:t>
            </a:r>
            <a:r>
              <a:rPr lang="kk-KZ" sz="2400" b="1" i="1" dirty="0" smtClean="0">
                <a:solidFill>
                  <a:srgbClr val="002060"/>
                </a:solidFill>
                <a:latin typeface="Times New Roman" pitchFamily="18" charset="0"/>
                <a:cs typeface="Times New Roman" pitchFamily="18" charset="0"/>
              </a:rPr>
              <a:t>. Касмуханов Эмир (дзюдо)</a:t>
            </a:r>
            <a:endParaRPr lang="ru-RU" sz="2400" b="1" i="1" dirty="0">
              <a:solidFill>
                <a:srgbClr val="002060"/>
              </a:solidFill>
              <a:latin typeface="Times New Roman" pitchFamily="18" charset="0"/>
              <a:cs typeface="Times New Roman" pitchFamily="18" charset="0"/>
            </a:endParaRPr>
          </a:p>
          <a:p>
            <a:pPr eaLnBrk="0" fontAlgn="base" hangingPunct="0">
              <a:spcBef>
                <a:spcPct val="0"/>
              </a:spcBef>
              <a:spcAft>
                <a:spcPct val="0"/>
              </a:spcAft>
            </a:pPr>
            <a:r>
              <a:rPr lang="ru-RU" sz="2400" b="1" i="1" dirty="0">
                <a:solidFill>
                  <a:srgbClr val="002060"/>
                </a:solidFill>
                <a:latin typeface="Times New Roman" pitchFamily="18" charset="0"/>
                <a:cs typeface="Times New Roman" pitchFamily="18" charset="0"/>
              </a:rPr>
              <a:t>5</a:t>
            </a:r>
            <a:r>
              <a:rPr lang="ru-RU" sz="2400" b="1" i="1" dirty="0" smtClean="0">
                <a:solidFill>
                  <a:srgbClr val="002060"/>
                </a:solidFill>
                <a:latin typeface="Times New Roman" pitchFamily="18" charset="0"/>
                <a:cs typeface="Times New Roman" pitchFamily="18" charset="0"/>
              </a:rPr>
              <a:t>. </a:t>
            </a:r>
            <a:r>
              <a:rPr lang="ru-RU" sz="2400" b="1" i="1" dirty="0" err="1" smtClean="0">
                <a:solidFill>
                  <a:srgbClr val="002060"/>
                </a:solidFill>
                <a:latin typeface="Times New Roman" pitchFamily="18" charset="0"/>
                <a:cs typeface="Times New Roman" pitchFamily="18" charset="0"/>
              </a:rPr>
              <a:t>Шокуров</a:t>
            </a:r>
            <a:r>
              <a:rPr lang="ru-RU" sz="2400" b="1" i="1" dirty="0" smtClean="0">
                <a:solidFill>
                  <a:srgbClr val="002060"/>
                </a:solidFill>
                <a:latin typeface="Times New Roman" pitchFamily="18" charset="0"/>
                <a:cs typeface="Times New Roman" pitchFamily="18" charset="0"/>
              </a:rPr>
              <a:t> Кирилл </a:t>
            </a:r>
            <a:r>
              <a:rPr lang="ru-RU" sz="2400" b="1" i="1" dirty="0">
                <a:solidFill>
                  <a:srgbClr val="002060"/>
                </a:solidFill>
                <a:latin typeface="Times New Roman" pitchFamily="18" charset="0"/>
                <a:cs typeface="Times New Roman" pitchFamily="18" charset="0"/>
              </a:rPr>
              <a:t>(в/поло</a:t>
            </a:r>
            <a:r>
              <a:rPr lang="ru-RU" sz="2400" b="1" i="1" dirty="0" smtClean="0">
                <a:solidFill>
                  <a:srgbClr val="002060"/>
                </a:solidFill>
                <a:latin typeface="Times New Roman" pitchFamily="18" charset="0"/>
                <a:cs typeface="Times New Roman" pitchFamily="18" charset="0"/>
              </a:rPr>
              <a:t>)</a:t>
            </a:r>
          </a:p>
          <a:p>
            <a:pPr eaLnBrk="0" fontAlgn="base" hangingPunct="0">
              <a:spcBef>
                <a:spcPct val="0"/>
              </a:spcBef>
              <a:spcAft>
                <a:spcPct val="0"/>
              </a:spcAft>
            </a:pPr>
            <a:r>
              <a:rPr lang="kk-KZ" sz="2400" b="1" i="1" dirty="0">
                <a:solidFill>
                  <a:srgbClr val="002060"/>
                </a:solidFill>
                <a:latin typeface="Times New Roman" pitchFamily="18" charset="0"/>
                <a:cs typeface="Times New Roman" pitchFamily="18" charset="0"/>
              </a:rPr>
              <a:t>6</a:t>
            </a:r>
            <a:r>
              <a:rPr lang="kk-KZ" sz="2400" b="1" i="1" dirty="0" smtClean="0">
                <a:solidFill>
                  <a:srgbClr val="002060"/>
                </a:solidFill>
                <a:latin typeface="Times New Roman" pitchFamily="18" charset="0"/>
                <a:cs typeface="Times New Roman" pitchFamily="18" charset="0"/>
              </a:rPr>
              <a:t>. </a:t>
            </a:r>
            <a:r>
              <a:rPr lang="ru-RU" sz="2400" b="1" i="1" dirty="0">
                <a:solidFill>
                  <a:srgbClr val="002060"/>
                </a:solidFill>
                <a:latin typeface="Times New Roman" pitchFamily="18" charset="0"/>
                <a:cs typeface="Times New Roman" pitchFamily="18" charset="0"/>
              </a:rPr>
              <a:t>Пак Мария (волейбол</a:t>
            </a:r>
            <a:r>
              <a:rPr lang="ru-RU" sz="2400" b="1" i="1" dirty="0" smtClean="0">
                <a:solidFill>
                  <a:srgbClr val="002060"/>
                </a:solidFill>
                <a:latin typeface="Times New Roman" pitchFamily="18" charset="0"/>
                <a:cs typeface="Times New Roman" pitchFamily="18" charset="0"/>
              </a:rPr>
              <a:t>)</a:t>
            </a:r>
          </a:p>
          <a:p>
            <a:pPr eaLnBrk="0" fontAlgn="base" hangingPunct="0">
              <a:spcBef>
                <a:spcPct val="0"/>
              </a:spcBef>
              <a:spcAft>
                <a:spcPct val="0"/>
              </a:spcAft>
            </a:pPr>
            <a:r>
              <a:rPr lang="kk-KZ" sz="2400" b="1" i="1" dirty="0" smtClean="0">
                <a:solidFill>
                  <a:srgbClr val="002060"/>
                </a:solidFill>
                <a:latin typeface="Times New Roman" pitchFamily="18" charset="0"/>
                <a:cs typeface="Times New Roman" pitchFamily="18" charset="0"/>
              </a:rPr>
              <a:t>7. Почекутова Мария </a:t>
            </a:r>
          </a:p>
          <a:p>
            <a:pPr eaLnBrk="0" fontAlgn="base" hangingPunct="0">
              <a:spcBef>
                <a:spcPct val="0"/>
              </a:spcBef>
              <a:spcAft>
                <a:spcPct val="0"/>
              </a:spcAft>
            </a:pPr>
            <a:r>
              <a:rPr lang="kk-KZ" sz="2400" b="1" i="1" dirty="0" smtClean="0">
                <a:solidFill>
                  <a:srgbClr val="002060"/>
                </a:solidFill>
                <a:latin typeface="Times New Roman" pitchFamily="18" charset="0"/>
                <a:cs typeface="Times New Roman" pitchFamily="18" charset="0"/>
              </a:rPr>
              <a:t>8.  Грибов Тамир </a:t>
            </a:r>
            <a:r>
              <a:rPr lang="ru-RU" sz="2400" b="1" i="1" dirty="0" smtClean="0">
                <a:solidFill>
                  <a:srgbClr val="002060"/>
                </a:solidFill>
                <a:cs typeface="Times New Roman" pitchFamily="18" charset="0"/>
              </a:rPr>
              <a:t>(</a:t>
            </a:r>
            <a:r>
              <a:rPr lang="ru-RU" sz="2400" b="1" i="1" dirty="0">
                <a:solidFill>
                  <a:srgbClr val="002060"/>
                </a:solidFill>
                <a:cs typeface="Times New Roman" pitchFamily="18" charset="0"/>
              </a:rPr>
              <a:t>в/поло</a:t>
            </a:r>
            <a:r>
              <a:rPr lang="ru-RU" sz="2400" b="1" i="1" dirty="0" smtClean="0">
                <a:solidFill>
                  <a:srgbClr val="002060"/>
                </a:solidFill>
                <a:cs typeface="Times New Roman" pitchFamily="18" charset="0"/>
              </a:rPr>
              <a:t>)</a:t>
            </a:r>
          </a:p>
          <a:p>
            <a:pPr eaLnBrk="0" fontAlgn="base" hangingPunct="0">
              <a:spcBef>
                <a:spcPct val="0"/>
              </a:spcBef>
              <a:spcAft>
                <a:spcPct val="0"/>
              </a:spcAft>
            </a:pPr>
            <a:r>
              <a:rPr lang="kk-KZ" sz="2400" b="1" i="1" dirty="0" smtClean="0">
                <a:solidFill>
                  <a:srgbClr val="002060"/>
                </a:solidFill>
                <a:cs typeface="Times New Roman" pitchFamily="18" charset="0"/>
              </a:rPr>
              <a:t>9. Елькина Мария (велоспорт)</a:t>
            </a:r>
          </a:p>
          <a:p>
            <a:pPr eaLnBrk="0" fontAlgn="base" hangingPunct="0">
              <a:spcBef>
                <a:spcPct val="0"/>
              </a:spcBef>
              <a:spcAft>
                <a:spcPct val="0"/>
              </a:spcAft>
            </a:pPr>
            <a:r>
              <a:rPr lang="kk-KZ" sz="2400" b="1" i="1" dirty="0" smtClean="0">
                <a:solidFill>
                  <a:srgbClr val="002060"/>
                </a:solidFill>
                <a:cs typeface="Times New Roman" pitchFamily="18" charset="0"/>
              </a:rPr>
              <a:t>10. Титова Таисия </a:t>
            </a:r>
            <a:r>
              <a:rPr lang="kk-KZ" sz="2400" b="1" i="1" dirty="0">
                <a:solidFill>
                  <a:srgbClr val="002060"/>
                </a:solidFill>
                <a:cs typeface="Times New Roman" pitchFamily="18" charset="0"/>
              </a:rPr>
              <a:t>(велоспорт</a:t>
            </a:r>
            <a:r>
              <a:rPr lang="kk-KZ" sz="2400" b="1" i="1" dirty="0" smtClean="0">
                <a:solidFill>
                  <a:srgbClr val="002060"/>
                </a:solidFill>
                <a:cs typeface="Times New Roman" pitchFamily="18" charset="0"/>
              </a:rPr>
              <a:t>)</a:t>
            </a:r>
          </a:p>
          <a:p>
            <a:pPr eaLnBrk="0" fontAlgn="base" hangingPunct="0">
              <a:spcBef>
                <a:spcPct val="0"/>
              </a:spcBef>
              <a:spcAft>
                <a:spcPct val="0"/>
              </a:spcAft>
            </a:pPr>
            <a:r>
              <a:rPr lang="kk-KZ" sz="2400" b="1" i="1" dirty="0" smtClean="0">
                <a:solidFill>
                  <a:srgbClr val="002060"/>
                </a:solidFill>
                <a:cs typeface="Times New Roman" pitchFamily="18" charset="0"/>
              </a:rPr>
              <a:t>11. Буренкова Ангелина </a:t>
            </a:r>
            <a:r>
              <a:rPr lang="kk-KZ" sz="2400" b="1" i="1" dirty="0">
                <a:solidFill>
                  <a:srgbClr val="002060"/>
                </a:solidFill>
                <a:cs typeface="Times New Roman" pitchFamily="18" charset="0"/>
              </a:rPr>
              <a:t>(велоспорт</a:t>
            </a:r>
            <a:r>
              <a:rPr lang="kk-KZ" sz="2400" b="1" i="1" dirty="0" smtClean="0">
                <a:solidFill>
                  <a:srgbClr val="002060"/>
                </a:solidFill>
                <a:cs typeface="Times New Roman" pitchFamily="18" charset="0"/>
              </a:rPr>
              <a:t>)</a:t>
            </a:r>
            <a:endParaRPr lang="ru-RU" sz="2400" b="1" i="1" dirty="0">
              <a:solidFill>
                <a:srgbClr val="002060"/>
              </a:solidFill>
              <a:cs typeface="Times New Roman" pitchFamily="18" charset="0"/>
            </a:endParaRPr>
          </a:p>
          <a:p>
            <a:pPr eaLnBrk="0" fontAlgn="base" hangingPunct="0">
              <a:spcBef>
                <a:spcPct val="0"/>
              </a:spcBef>
              <a:spcAft>
                <a:spcPct val="0"/>
              </a:spcAft>
            </a:pPr>
            <a:endParaRPr lang="ru-RU" sz="2400" b="1" i="1" dirty="0">
              <a:solidFill>
                <a:srgbClr val="002060"/>
              </a:solidFill>
              <a:latin typeface="Times New Roman" pitchFamily="18" charset="0"/>
              <a:cs typeface="Times New Roman" pitchFamily="18" charset="0"/>
            </a:endParaRPr>
          </a:p>
          <a:p>
            <a:pPr marL="45720" indent="0" eaLnBrk="0" fontAlgn="base" hangingPunct="0">
              <a:spcBef>
                <a:spcPct val="0"/>
              </a:spcBef>
              <a:spcAft>
                <a:spcPct val="0"/>
              </a:spcAft>
              <a:buNone/>
            </a:pPr>
            <a:endParaRPr lang="ru-RU" sz="2400" b="1" i="1" dirty="0">
              <a:solidFill>
                <a:srgbClr val="002060"/>
              </a:solidFill>
              <a:latin typeface="Times New Roman" pitchFamily="18" charset="0"/>
              <a:cs typeface="Times New Roman" pitchFamily="18" charset="0"/>
            </a:endParaRPr>
          </a:p>
          <a:p>
            <a:pPr marL="0" indent="0" eaLnBrk="0" fontAlgn="base" hangingPunct="0">
              <a:spcBef>
                <a:spcPct val="0"/>
              </a:spcBef>
              <a:spcAft>
                <a:spcPct val="0"/>
              </a:spcAft>
              <a:buNone/>
            </a:pPr>
            <a:endParaRPr lang="ru-RU" sz="2400" b="1" i="1" dirty="0">
              <a:solidFill>
                <a:srgbClr val="002060"/>
              </a:solidFill>
              <a:latin typeface="Times New Roman" pitchFamily="18" charset="0"/>
              <a:cs typeface="Times New Roman" pitchFamily="18" charset="0"/>
            </a:endParaRPr>
          </a:p>
          <a:p>
            <a:pPr eaLnBrk="0" fontAlgn="base" hangingPunct="0">
              <a:spcBef>
                <a:spcPct val="0"/>
              </a:spcBef>
              <a:spcAft>
                <a:spcPct val="0"/>
              </a:spcAft>
            </a:pPr>
            <a:endParaRPr lang="ru-RU" b="1" i="1" dirty="0">
              <a:solidFill>
                <a:srgbClr val="800000"/>
              </a:solidFill>
              <a:latin typeface="Times New Roman" pitchFamily="18" charset="0"/>
              <a:cs typeface="Times New Roman" pitchFamily="18" charset="0"/>
            </a:endParaRPr>
          </a:p>
          <a:p>
            <a:pPr eaLnBrk="0" fontAlgn="base" hangingPunct="0">
              <a:spcBef>
                <a:spcPct val="0"/>
              </a:spcBef>
              <a:spcAft>
                <a:spcPct val="0"/>
              </a:spcAft>
            </a:pPr>
            <a:endParaRPr lang="kk-KZ" b="1" i="1" dirty="0">
              <a:solidFill>
                <a:srgbClr val="800000"/>
              </a:solidFill>
              <a:latin typeface="Times New Roman" pitchFamily="18" charset="0"/>
              <a:cs typeface="Times New Roman" pitchFamily="18" charset="0"/>
            </a:endParaRPr>
          </a:p>
          <a:p>
            <a:pPr lvl="0" eaLnBrk="0" fontAlgn="base" hangingPunct="0">
              <a:spcBef>
                <a:spcPct val="0"/>
              </a:spcBef>
              <a:spcAft>
                <a:spcPct val="0"/>
              </a:spcAft>
            </a:pPr>
            <a:endParaRPr lang="kk-KZ" b="1" i="1" dirty="0" smtClean="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265774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332656"/>
            <a:ext cx="8424936" cy="6408712"/>
          </a:xfrm>
        </p:spPr>
        <p:txBody>
          <a:bodyPr>
            <a:noAutofit/>
          </a:bodyPr>
          <a:lstStyle/>
          <a:p>
            <a:r>
              <a:rPr lang="kk-KZ" sz="1000" b="1" dirty="0">
                <a:solidFill>
                  <a:schemeClr val="accent3">
                    <a:lumMod val="50000"/>
                  </a:schemeClr>
                </a:solidFill>
              </a:rPr>
              <a:t>2023 -2024  оқу жылында атқарылған әдістемелік жұмысқа сараптама </a:t>
            </a:r>
            <a:r>
              <a:rPr lang="kk-KZ" sz="1000" dirty="0">
                <a:solidFill>
                  <a:schemeClr val="accent3">
                    <a:lumMod val="50000"/>
                  </a:schemeClr>
                </a:solidFill>
              </a:rPr>
              <a:t/>
            </a:r>
            <a:br>
              <a:rPr lang="kk-KZ" sz="1000" dirty="0">
                <a:solidFill>
                  <a:schemeClr val="accent3">
                    <a:lumMod val="50000"/>
                  </a:schemeClr>
                </a:solidFill>
              </a:rPr>
            </a:br>
            <a:r>
              <a:rPr lang="kk-KZ" sz="1000" b="1" dirty="0">
                <a:solidFill>
                  <a:schemeClr val="accent3">
                    <a:lumMod val="50000"/>
                  </a:schemeClr>
                </a:solidFill>
              </a:rPr>
              <a:t>Сараптаманың мақсаты:</a:t>
            </a:r>
            <a:r>
              <a:rPr lang="kk-KZ" sz="1000" dirty="0">
                <a:solidFill>
                  <a:schemeClr val="accent3">
                    <a:lumMod val="50000"/>
                  </a:schemeClr>
                </a:solidFill>
              </a:rPr>
              <a:t/>
            </a:r>
            <a:br>
              <a:rPr lang="kk-KZ" sz="1000" dirty="0">
                <a:solidFill>
                  <a:schemeClr val="accent3">
                    <a:lumMod val="50000"/>
                  </a:schemeClr>
                </a:solidFill>
              </a:rPr>
            </a:br>
            <a:endParaRPr lang="ru-RU" sz="1000" dirty="0">
              <a:solidFill>
                <a:schemeClr val="accent3">
                  <a:lumMod val="50000"/>
                </a:schemeClr>
              </a:solidFill>
            </a:endParaRPr>
          </a:p>
          <a:p>
            <a:pPr lvl="0"/>
            <a:r>
              <a:rPr lang="kk-KZ" sz="1000" dirty="0">
                <a:solidFill>
                  <a:schemeClr val="accent3">
                    <a:lumMod val="50000"/>
                  </a:schemeClr>
                </a:solidFill>
              </a:rPr>
              <a:t>2023-2024 оқу жылында мектептің алға қойған мақсаты мен міндеттерін шешуде, әдістеме жұмыстарын ұйымдастыруда, оқушыларға сапалы білім, саналы тәрбие берудегі мұғалімдердің кәсіби шеберлігі мен мақсатқа жетудегі жетістіктерін айқындау. </a:t>
            </a:r>
            <a:endParaRPr lang="ru-RU" sz="1000" dirty="0">
              <a:solidFill>
                <a:schemeClr val="accent3">
                  <a:lumMod val="50000"/>
                </a:schemeClr>
              </a:solidFill>
            </a:endParaRPr>
          </a:p>
          <a:p>
            <a:pPr lvl="0"/>
            <a:r>
              <a:rPr lang="kk-KZ" sz="1000" dirty="0">
                <a:solidFill>
                  <a:schemeClr val="accent3">
                    <a:lumMod val="50000"/>
                  </a:schemeClr>
                </a:solidFill>
              </a:rPr>
              <a:t>Өткен оқу жылындағы басшылыққа ала отырып, жаңа оқу жылының мақсаты мен міндеттерін белгілеу. </a:t>
            </a:r>
            <a:endParaRPr lang="ru-RU" sz="1000" dirty="0">
              <a:solidFill>
                <a:schemeClr val="accent3">
                  <a:lumMod val="50000"/>
                </a:schemeClr>
              </a:solidFill>
            </a:endParaRPr>
          </a:p>
          <a:p>
            <a:r>
              <a:rPr lang="kk-KZ" sz="1000" b="1" dirty="0">
                <a:solidFill>
                  <a:schemeClr val="accent3">
                    <a:lumMod val="50000"/>
                  </a:schemeClr>
                </a:solidFill>
              </a:rPr>
              <a:t>Мектептегі білім берудің басты бағыты</a:t>
            </a:r>
            <a:r>
              <a:rPr lang="kk-KZ" sz="1000" dirty="0">
                <a:solidFill>
                  <a:schemeClr val="accent3">
                    <a:lumMod val="50000"/>
                  </a:schemeClr>
                </a:solidFill>
              </a:rPr>
              <a:t>- жаңа уақыт талабына лайық жаңаша білім беру болып табылады. Баланың бойына білім нәрін себетін басты тұлға-ұстаз. Мұғалімнің кәсіби шыңдалуы бүгінгі мектеп оқушысы, ертеңгі қоғам азаматтарының тұлғалық дүниежүзілік білім кеңістігіне шығудың негізі болмақ. Қазақстан Республикасының үздіксіз білім беру жүйесі саясаттың басты мақсаттарының бірі- жан-жақты,жоғары білімді, шығармашыл қабілетті жеке тұлғаны қалыптастыру.</a:t>
            </a:r>
            <a:br>
              <a:rPr lang="kk-KZ" sz="1000" dirty="0">
                <a:solidFill>
                  <a:schemeClr val="accent3">
                    <a:lumMod val="50000"/>
                  </a:schemeClr>
                </a:solidFill>
              </a:rPr>
            </a:br>
            <a:r>
              <a:rPr lang="kk-KZ" sz="1000" b="1" dirty="0">
                <a:solidFill>
                  <a:schemeClr val="accent3">
                    <a:lumMod val="50000"/>
                  </a:schemeClr>
                </a:solidFill>
              </a:rPr>
              <a:t>Мектептің әдістемелік тақырыбы</a:t>
            </a:r>
            <a:r>
              <a:rPr lang="kk-KZ" sz="1000" dirty="0">
                <a:solidFill>
                  <a:schemeClr val="accent3">
                    <a:lumMod val="50000"/>
                  </a:schemeClr>
                </a:solidFill>
              </a:rPr>
              <a:t>: Мұғалімнің кәсібилігі-білім беру мазмұнын жаңарту жағдайында өзін-өзі реттейтін оқу барысын жүзеге асыру. Білім берудің жаңа жүйесін қалыптастыру арқылы білім сапасын көтеру.</a:t>
            </a:r>
            <a:br>
              <a:rPr lang="kk-KZ" sz="1000" dirty="0">
                <a:solidFill>
                  <a:schemeClr val="accent3">
                    <a:lumMod val="50000"/>
                  </a:schemeClr>
                </a:solidFill>
              </a:rPr>
            </a:br>
            <a:r>
              <a:rPr lang="kk-KZ" sz="1000" b="1" dirty="0">
                <a:solidFill>
                  <a:schemeClr val="accent3">
                    <a:lumMod val="50000"/>
                  </a:schemeClr>
                </a:solidFill>
              </a:rPr>
              <a:t>Мақсаты:</a:t>
            </a:r>
            <a:r>
              <a:rPr lang="kk-KZ" sz="1000" dirty="0">
                <a:solidFill>
                  <a:schemeClr val="accent3">
                    <a:lumMod val="50000"/>
                  </a:schemeClr>
                </a:solidFill>
              </a:rPr>
              <a:t/>
            </a:r>
            <a:br>
              <a:rPr lang="kk-KZ" sz="1000" dirty="0">
                <a:solidFill>
                  <a:schemeClr val="accent3">
                    <a:lumMod val="50000"/>
                  </a:schemeClr>
                </a:solidFill>
              </a:rPr>
            </a:br>
            <a:r>
              <a:rPr lang="kk-KZ" sz="1000" dirty="0">
                <a:solidFill>
                  <a:schemeClr val="accent3">
                    <a:lumMod val="50000"/>
                  </a:schemeClr>
                </a:solidFill>
              </a:rPr>
              <a:t>Оқу үрдесін оқыту мен оқудағы жаңа тәсілдерді енгізу арқылы білім берудің сапасы мен тиімділігн арттыру.</a:t>
            </a:r>
            <a:br>
              <a:rPr lang="kk-KZ" sz="1000" dirty="0">
                <a:solidFill>
                  <a:schemeClr val="accent3">
                    <a:lumMod val="50000"/>
                  </a:schemeClr>
                </a:solidFill>
              </a:rPr>
            </a:br>
            <a:r>
              <a:rPr lang="kk-KZ" sz="1000" b="1" dirty="0">
                <a:solidFill>
                  <a:schemeClr val="accent3">
                    <a:lumMod val="50000"/>
                  </a:schemeClr>
                </a:solidFill>
              </a:rPr>
              <a:t>Міндеттері: </a:t>
            </a:r>
            <a:r>
              <a:rPr lang="kk-KZ" sz="1000" dirty="0">
                <a:solidFill>
                  <a:schemeClr val="accent3">
                    <a:lumMod val="50000"/>
                  </a:schemeClr>
                </a:solidFill>
              </a:rPr>
              <a:t/>
            </a:r>
            <a:br>
              <a:rPr lang="kk-KZ" sz="1000" dirty="0">
                <a:solidFill>
                  <a:schemeClr val="accent3">
                    <a:lumMod val="50000"/>
                  </a:schemeClr>
                </a:solidFill>
              </a:rPr>
            </a:br>
            <a:r>
              <a:rPr lang="kk-KZ" sz="1000" dirty="0">
                <a:solidFill>
                  <a:schemeClr val="accent3">
                    <a:lumMod val="50000"/>
                  </a:schemeClr>
                </a:solidFill>
              </a:rPr>
              <a:t>-Өзін-өзі дамытуға бағытталған, икемді,ақпараттық, зияткерлік ресурстарды қолдана алатын, функционалды сауатты, ұлттық рухта тәрбиеленген тұлғаны қалыптастыру. Азаматтыққа, қазақстандық патриотизмге, өз Отанына- Қазақстан Республикасына деген сүйіспеншілікке, гуманизм мен интернационализмге тәрбиелеу, жеке тұлғаның шығармашылық, рухани және физикалық мүмкіндіктерін дамыту, адамгершілік пен салауатты өмір салтының берік негіздерін қалыптастыру. </a:t>
            </a:r>
            <a:endParaRPr lang="ru-RU" sz="1000" dirty="0">
              <a:solidFill>
                <a:schemeClr val="accent3">
                  <a:lumMod val="50000"/>
                </a:schemeClr>
              </a:solidFill>
            </a:endParaRPr>
          </a:p>
          <a:p>
            <a:r>
              <a:rPr lang="kk-KZ" sz="1000" dirty="0">
                <a:solidFill>
                  <a:schemeClr val="accent3">
                    <a:lumMod val="50000"/>
                  </a:schemeClr>
                </a:solidFill>
              </a:rPr>
              <a:t>-Мұғалімдердің кәсіби шеберліктерін дамыту:</a:t>
            </a:r>
            <a:br>
              <a:rPr lang="kk-KZ" sz="1000" dirty="0">
                <a:solidFill>
                  <a:schemeClr val="accent3">
                    <a:lumMod val="50000"/>
                  </a:schemeClr>
                </a:solidFill>
              </a:rPr>
            </a:br>
            <a:r>
              <a:rPr lang="kk-KZ" sz="1000" dirty="0">
                <a:solidFill>
                  <a:schemeClr val="accent3">
                    <a:lumMod val="50000"/>
                  </a:schemeClr>
                </a:solidFill>
              </a:rPr>
              <a:t>-Оқытудың жаңа технологияларын енгізу,даралықты дамыту және оқушылардың білім беру бағдарламаларын игеру үшін жағдай жасау, оқу-жаттығу барысын оқушылардың өзіндік шығармашылық белсенділігі мен жүйелі ойлау дағдыларын дамытуға бағдарлау. </a:t>
            </a:r>
            <a:endParaRPr lang="ru-RU" sz="1000" dirty="0">
              <a:solidFill>
                <a:schemeClr val="accent3">
                  <a:lumMod val="50000"/>
                </a:schemeClr>
              </a:solidFill>
            </a:endParaRPr>
          </a:p>
          <a:p>
            <a:r>
              <a:rPr lang="kk-KZ" sz="1000" dirty="0">
                <a:solidFill>
                  <a:schemeClr val="accent3">
                    <a:lumMod val="50000"/>
                  </a:schemeClr>
                </a:solidFill>
              </a:rPr>
              <a:t>-Критериалды бағалау бағдарламасын зерделеу.</a:t>
            </a:r>
            <a:br>
              <a:rPr lang="kk-KZ" sz="1000" dirty="0">
                <a:solidFill>
                  <a:schemeClr val="accent3">
                    <a:lumMod val="50000"/>
                  </a:schemeClr>
                </a:solidFill>
              </a:rPr>
            </a:br>
            <a:r>
              <a:rPr lang="kk-KZ" sz="1000" dirty="0">
                <a:solidFill>
                  <a:schemeClr val="accent3">
                    <a:lumMod val="50000"/>
                  </a:schemeClr>
                </a:solidFill>
              </a:rPr>
              <a:t>-Мектептегі басқару жүйесін жетілдіру.</a:t>
            </a:r>
            <a:br>
              <a:rPr lang="kk-KZ" sz="1000" dirty="0">
                <a:solidFill>
                  <a:schemeClr val="accent3">
                    <a:lumMod val="50000"/>
                  </a:schemeClr>
                </a:solidFill>
              </a:rPr>
            </a:br>
            <a:r>
              <a:rPr lang="kk-KZ" sz="1000" b="1" dirty="0">
                <a:solidFill>
                  <a:schemeClr val="accent3">
                    <a:lumMod val="50000"/>
                  </a:schemeClr>
                </a:solidFill>
              </a:rPr>
              <a:t>Жұмыс барысында күтілетін нәтижелер:</a:t>
            </a:r>
            <a:r>
              <a:rPr lang="kk-KZ" sz="1000" dirty="0">
                <a:solidFill>
                  <a:schemeClr val="accent3">
                    <a:lumMod val="50000"/>
                  </a:schemeClr>
                </a:solidFill>
              </a:rPr>
              <a:t/>
            </a:r>
            <a:br>
              <a:rPr lang="kk-KZ" sz="1000" dirty="0">
                <a:solidFill>
                  <a:schemeClr val="accent3">
                    <a:lumMod val="50000"/>
                  </a:schemeClr>
                </a:solidFill>
              </a:rPr>
            </a:br>
            <a:r>
              <a:rPr lang="kk-KZ" sz="1000" dirty="0">
                <a:solidFill>
                  <a:schemeClr val="accent3">
                    <a:lumMod val="50000"/>
                  </a:schemeClr>
                </a:solidFill>
              </a:rPr>
              <a:t>-Тәлімгерлік жұмысты жетілдіру арқылы мұғалімдердің кәсіби шеберлігін арттыру:</a:t>
            </a:r>
            <a:br>
              <a:rPr lang="kk-KZ" sz="1000" dirty="0">
                <a:solidFill>
                  <a:schemeClr val="accent3">
                    <a:lumMod val="50000"/>
                  </a:schemeClr>
                </a:solidFill>
              </a:rPr>
            </a:br>
            <a:r>
              <a:rPr lang="kk-KZ" sz="1000" dirty="0">
                <a:solidFill>
                  <a:schemeClr val="accent3">
                    <a:lumMod val="50000"/>
                  </a:schemeClr>
                </a:solidFill>
              </a:rPr>
              <a:t>-Алған білімдерін тәжірибеде тиімді қолдану</a:t>
            </a:r>
            <a:br>
              <a:rPr lang="kk-KZ" sz="1000" dirty="0">
                <a:solidFill>
                  <a:schemeClr val="accent3">
                    <a:lumMod val="50000"/>
                  </a:schemeClr>
                </a:solidFill>
              </a:rPr>
            </a:br>
            <a:r>
              <a:rPr lang="kk-KZ" sz="1000" dirty="0">
                <a:solidFill>
                  <a:schemeClr val="accent3">
                    <a:lumMod val="50000"/>
                  </a:schemeClr>
                </a:solidFill>
              </a:rPr>
              <a:t>-Мұғалімдердің құзыреттілігін арттыру:</a:t>
            </a:r>
            <a:br>
              <a:rPr lang="kk-KZ" sz="1000" dirty="0">
                <a:solidFill>
                  <a:schemeClr val="accent3">
                    <a:lumMod val="50000"/>
                  </a:schemeClr>
                </a:solidFill>
              </a:rPr>
            </a:br>
            <a:r>
              <a:rPr lang="kk-KZ" sz="1000" dirty="0">
                <a:solidFill>
                  <a:schemeClr val="accent3">
                    <a:lumMod val="50000"/>
                  </a:schemeClr>
                </a:solidFill>
              </a:rPr>
              <a:t>-Ғылыми-зерттеу жұмысымен айналысатын мұғалімдер мен оқушыларды көбейту</a:t>
            </a:r>
            <a:br>
              <a:rPr lang="kk-KZ" sz="1000" dirty="0">
                <a:solidFill>
                  <a:schemeClr val="accent3">
                    <a:lumMod val="50000"/>
                  </a:schemeClr>
                </a:solidFill>
              </a:rPr>
            </a:br>
            <a:r>
              <a:rPr lang="kk-KZ" sz="1000" dirty="0">
                <a:solidFill>
                  <a:schemeClr val="accent3">
                    <a:lumMod val="50000"/>
                  </a:schemeClr>
                </a:solidFill>
              </a:rPr>
              <a:t>-Оқушылардың функционалдық сауаттылығын арттыру</a:t>
            </a:r>
            <a:br>
              <a:rPr lang="kk-KZ" sz="1000" dirty="0">
                <a:solidFill>
                  <a:schemeClr val="accent3">
                    <a:lumMod val="50000"/>
                  </a:schemeClr>
                </a:solidFill>
              </a:rPr>
            </a:br>
            <a:r>
              <a:rPr lang="kk-KZ" sz="1000" dirty="0">
                <a:solidFill>
                  <a:schemeClr val="accent3">
                    <a:lumMod val="50000"/>
                  </a:schemeClr>
                </a:solidFill>
              </a:rPr>
              <a:t>-Мектептің білім беру аясы кеңейтіліп, білім сапасынынң арттыру.</a:t>
            </a:r>
            <a:br>
              <a:rPr lang="kk-KZ" sz="1000" dirty="0">
                <a:solidFill>
                  <a:schemeClr val="accent3">
                    <a:lumMod val="50000"/>
                  </a:schemeClr>
                </a:solidFill>
              </a:rPr>
            </a:br>
            <a:endParaRPr lang="ru-RU" sz="1000" dirty="0">
              <a:solidFill>
                <a:schemeClr val="accent3">
                  <a:lumMod val="50000"/>
                </a:schemeClr>
              </a:solidFill>
            </a:endParaRPr>
          </a:p>
          <a:p>
            <a:r>
              <a:rPr lang="kk-KZ" sz="1000" b="1" dirty="0">
                <a:solidFill>
                  <a:schemeClr val="accent3">
                    <a:lumMod val="50000"/>
                  </a:schemeClr>
                </a:solidFill>
              </a:rPr>
              <a:t>ЖАЛПЫ МҰҒАЛІМДЕРДІҢ САПАЛЫҚ ҚҰРАМЫНА САРАПТАМА</a:t>
            </a:r>
            <a:r>
              <a:rPr lang="kk-KZ" sz="1000" dirty="0">
                <a:solidFill>
                  <a:schemeClr val="accent3">
                    <a:lumMod val="50000"/>
                  </a:schemeClr>
                </a:solidFill>
              </a:rPr>
              <a:t/>
            </a:r>
            <a:br>
              <a:rPr lang="kk-KZ" sz="1000" dirty="0">
                <a:solidFill>
                  <a:schemeClr val="accent3">
                    <a:lumMod val="50000"/>
                  </a:schemeClr>
                </a:solidFill>
              </a:rPr>
            </a:br>
            <a:r>
              <a:rPr lang="kk-KZ" sz="1000" dirty="0">
                <a:solidFill>
                  <a:schemeClr val="accent3">
                    <a:lumMod val="50000"/>
                  </a:schemeClr>
                </a:solidFill>
              </a:rPr>
              <a:t>Мектептің педагогикалық ұжымының кадрлық құрамы </a:t>
            </a:r>
            <a:br>
              <a:rPr lang="kk-KZ" sz="1000" dirty="0">
                <a:solidFill>
                  <a:schemeClr val="accent3">
                    <a:lumMod val="50000"/>
                  </a:schemeClr>
                </a:solidFill>
              </a:rPr>
            </a:br>
            <a:r>
              <a:rPr lang="kk-KZ" sz="1000" dirty="0">
                <a:solidFill>
                  <a:schemeClr val="accent3">
                    <a:lumMod val="50000"/>
                  </a:schemeClr>
                </a:solidFill>
              </a:rPr>
              <a:t>Мектеп әкімшілігі жұмысының басты бағыттарының бірі – кадрлық құрамды нығайту. «Білім туралы» ҚР Заңына және мектеп Жарғысына сәйкес педагогикалық ұжымды білім беру ұйымының басшысы құрады, қызметкерлерді қабылдау еңбек шарты негізінде жүзеге асырылады. ҚР ЕК-не сәйкес жұмысқа қабылданған барлық педагогпен еңбек шарттары жасалды.</a:t>
            </a:r>
            <a:br>
              <a:rPr lang="kk-KZ" sz="1000" dirty="0">
                <a:solidFill>
                  <a:schemeClr val="accent3">
                    <a:lumMod val="50000"/>
                  </a:schemeClr>
                </a:solidFill>
              </a:rPr>
            </a:br>
            <a:r>
              <a:rPr lang="kk-KZ" sz="1000" dirty="0">
                <a:solidFill>
                  <a:schemeClr val="accent3">
                    <a:lumMod val="50000"/>
                  </a:schemeClr>
                </a:solidFill>
              </a:rPr>
              <a:t>Мектептің педагогикалық кадрының сандық құрамы сұранысқа қарай анықталады.</a:t>
            </a:r>
            <a:r>
              <a:rPr lang="kk-KZ" sz="1000" dirty="0"/>
              <a:t/>
            </a:r>
            <a:br>
              <a:rPr lang="kk-KZ" sz="1000" dirty="0"/>
            </a:br>
            <a:endParaRPr lang="ru-RU" sz="1000" dirty="0"/>
          </a:p>
        </p:txBody>
      </p:sp>
    </p:spTree>
    <p:extLst>
      <p:ext uri="{BB962C8B-B14F-4D97-AF65-F5344CB8AC3E}">
        <p14:creationId xmlns:p14="http://schemas.microsoft.com/office/powerpoint/2010/main" val="422561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764704"/>
            <a:ext cx="8424936" cy="5760640"/>
          </a:xfrm>
        </p:spPr>
        <p:txBody>
          <a:bodyPr>
            <a:normAutofit/>
          </a:bodyPr>
          <a:lstStyle/>
          <a:p>
            <a:r>
              <a:rPr lang="kk-KZ" b="1" dirty="0"/>
              <a:t>Мектепте 7–11-ші сынып оқушыларын оқыту жүзеге асырылады. </a:t>
            </a:r>
            <a:endParaRPr lang="kk-KZ" b="1" dirty="0" smtClean="0"/>
          </a:p>
          <a:p>
            <a:r>
              <a:rPr lang="kk-KZ" b="1" dirty="0" smtClean="0"/>
              <a:t>Оқу </a:t>
            </a:r>
            <a:r>
              <a:rPr lang="kk-KZ" b="1" dirty="0"/>
              <a:t>тілі – қазақ, орыс.</a:t>
            </a:r>
            <a:r>
              <a:rPr lang="kk-KZ" dirty="0"/>
              <a:t/>
            </a:r>
            <a:br>
              <a:rPr lang="kk-KZ" dirty="0"/>
            </a:br>
            <a:r>
              <a:rPr lang="kk-KZ" dirty="0"/>
              <a:t>Мектеп мына режиммен жұмыс істеді</a:t>
            </a:r>
            <a:r>
              <a:rPr lang="kk-KZ" b="1" dirty="0"/>
              <a:t>:</a:t>
            </a:r>
            <a:r>
              <a:rPr lang="kk-KZ" dirty="0"/>
              <a:t/>
            </a:r>
            <a:br>
              <a:rPr lang="kk-KZ" dirty="0"/>
            </a:br>
            <a:r>
              <a:rPr lang="kk-KZ" dirty="0"/>
              <a:t> 7–9 негізгі мектеп, 10-11 жалпы білім беру сыныптары – 6 күндік жұмыс аптасы;</a:t>
            </a:r>
            <a:br>
              <a:rPr lang="kk-KZ" dirty="0"/>
            </a:br>
            <a:r>
              <a:rPr lang="kk-KZ" b="1" dirty="0"/>
              <a:t>Сабақтың басталуы:</a:t>
            </a:r>
            <a:r>
              <a:rPr lang="kk-KZ" dirty="0"/>
              <a:t/>
            </a:r>
            <a:br>
              <a:rPr lang="kk-KZ" dirty="0"/>
            </a:br>
            <a:r>
              <a:rPr lang="kk-KZ" dirty="0"/>
              <a:t>1-ші күн тәртібі – 08:15-ден бастап, 8 «В», 9 «Б», 10 «А</a:t>
            </a:r>
            <a:r>
              <a:rPr lang="kk-KZ" dirty="0" smtClean="0"/>
              <a:t>»,10 </a:t>
            </a:r>
            <a:r>
              <a:rPr lang="kk-KZ" dirty="0"/>
              <a:t>«Ә</a:t>
            </a:r>
            <a:r>
              <a:rPr lang="kk-KZ" dirty="0" smtClean="0"/>
              <a:t>»,</a:t>
            </a:r>
          </a:p>
          <a:p>
            <a:pPr marL="45720" indent="0">
              <a:buNone/>
            </a:pPr>
            <a:r>
              <a:rPr lang="kk-KZ" dirty="0"/>
              <a:t> </a:t>
            </a:r>
            <a:r>
              <a:rPr lang="kk-KZ" dirty="0" smtClean="0"/>
              <a:t>   11 </a:t>
            </a:r>
            <a:r>
              <a:rPr lang="kk-KZ" dirty="0"/>
              <a:t>«А», 11 «Ә», 11 «В»;</a:t>
            </a:r>
            <a:br>
              <a:rPr lang="kk-KZ" dirty="0"/>
            </a:br>
            <a:r>
              <a:rPr lang="kk-KZ" dirty="0" smtClean="0"/>
              <a:t>   2-ші </a:t>
            </a:r>
            <a:r>
              <a:rPr lang="kk-KZ" dirty="0"/>
              <a:t>күн тәртібі – 10:20-ден бастап, 7 «А»,7 «Б»,8 «А»,8 «Ә</a:t>
            </a:r>
            <a:r>
              <a:rPr lang="kk-KZ" dirty="0" smtClean="0"/>
              <a:t>», </a:t>
            </a:r>
          </a:p>
          <a:p>
            <a:pPr marL="45720" indent="0">
              <a:buNone/>
            </a:pPr>
            <a:r>
              <a:rPr lang="kk-KZ" dirty="0"/>
              <a:t> </a:t>
            </a:r>
            <a:r>
              <a:rPr lang="kk-KZ" dirty="0" smtClean="0"/>
              <a:t>   8  «</a:t>
            </a:r>
            <a:r>
              <a:rPr lang="kk-KZ" dirty="0"/>
              <a:t>Б», 9 «А»,9 «Ә», 9 «В», 10 «Б»,10 «В», 11 «Б».</a:t>
            </a:r>
            <a:br>
              <a:rPr lang="kk-KZ" dirty="0"/>
            </a:br>
            <a:r>
              <a:rPr lang="kk-KZ" i="1" dirty="0"/>
              <a:t>Сабақтың ұзақтығы – 45 минут. </a:t>
            </a:r>
            <a:endParaRPr lang="ru-RU" i="1" dirty="0"/>
          </a:p>
          <a:p>
            <a:endParaRPr lang="ru-RU" dirty="0"/>
          </a:p>
        </p:txBody>
      </p:sp>
    </p:spTree>
    <p:extLst>
      <p:ext uri="{BB962C8B-B14F-4D97-AF65-F5344CB8AC3E}">
        <p14:creationId xmlns:p14="http://schemas.microsoft.com/office/powerpoint/2010/main" val="2632676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96079" y="8441630"/>
            <a:ext cx="2361650" cy="96138"/>
          </a:xfrm>
        </p:spPr>
        <p:txBody>
          <a:bodyPr/>
          <a:lstStyle/>
          <a:p>
            <a:endParaRPr lang="ru-RU" dirty="0"/>
          </a:p>
        </p:txBody>
      </p:sp>
      <p:pic>
        <p:nvPicPr>
          <p:cNvPr id="5122" name="Picture 2" descr="Учитель картинки - 79 фото"/>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5358" y="4378954"/>
            <a:ext cx="3135705" cy="2367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395536" y="-76447"/>
            <a:ext cx="8388424"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kk-KZ" altLang="ru-RU" b="1" dirty="0">
              <a:latin typeface="+mj-lt"/>
              <a:ea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kk-KZ" altLang="ru-RU" b="1" i="0" u="none" strike="noStrike" cap="none" normalizeH="0" baseline="0" dirty="0" smtClean="0">
                <a:ln>
                  <a:noFill/>
                </a:ln>
                <a:solidFill>
                  <a:schemeClr val="tx1"/>
                </a:solidFill>
                <a:effectLst/>
                <a:latin typeface="+mj-lt"/>
                <a:ea typeface="Times New Roman" panose="02020603050405020304" pitchFamily="18" charset="0"/>
                <a:cs typeface="Times New Roman" panose="02020603050405020304" pitchFamily="18" charset="0"/>
              </a:rPr>
              <a:t>                                                   Педагогикалық кадрды талдау </a:t>
            </a:r>
          </a:p>
          <a:p>
            <a:pPr marL="0" marR="0" lvl="0" indent="0" defTabSz="914400" rtl="0" eaLnBrk="0" fontAlgn="base" latinLnBrk="0" hangingPunct="0">
              <a:lnSpc>
                <a:spcPct val="100000"/>
              </a:lnSpc>
              <a:spcBef>
                <a:spcPct val="0"/>
              </a:spcBef>
              <a:spcAft>
                <a:spcPct val="0"/>
              </a:spcAft>
              <a:buClrTx/>
              <a:buSzTx/>
              <a:buFontTx/>
              <a:buNone/>
              <a:tabLst/>
            </a:pPr>
            <a:r>
              <a:rPr kumimoji="0" lang="kk-KZ" altLang="ru-RU" b="0" i="0" u="none" strike="noStrike" cap="none" normalizeH="0" baseline="0" dirty="0" smtClean="0">
                <a:ln>
                  <a:noFill/>
                </a:ln>
                <a:solidFill>
                  <a:schemeClr val="tx1"/>
                </a:solidFill>
                <a:effectLst/>
                <a:latin typeface="+mj-lt"/>
                <a:ea typeface="Times New Roman" panose="02020603050405020304" pitchFamily="18" charset="0"/>
                <a:cs typeface="Times New Roman" panose="02020603050405020304" pitchFamily="18" charset="0"/>
              </a:rPr>
              <a:t/>
            </a:r>
            <a:br>
              <a:rPr kumimoji="0" lang="kk-KZ" altLang="ru-RU" b="0" i="0" u="none" strike="noStrike" cap="none" normalizeH="0" baseline="0" dirty="0" smtClean="0">
                <a:ln>
                  <a:noFill/>
                </a:ln>
                <a:solidFill>
                  <a:schemeClr val="tx1"/>
                </a:solidFill>
                <a:effectLst/>
                <a:latin typeface="+mj-lt"/>
                <a:ea typeface="Times New Roman" panose="02020603050405020304" pitchFamily="18" charset="0"/>
                <a:cs typeface="Times New Roman" panose="02020603050405020304" pitchFamily="18" charset="0"/>
              </a:rPr>
            </a:br>
            <a:r>
              <a:rPr kumimoji="0" lang="kk-KZ" altLang="ru-RU" b="0" i="0" u="none" strike="noStrike" cap="none" normalizeH="0" baseline="0" dirty="0" smtClean="0">
                <a:ln>
                  <a:noFill/>
                </a:ln>
                <a:solidFill>
                  <a:schemeClr val="tx1"/>
                </a:solidFill>
                <a:effectLst/>
                <a:latin typeface="+mj-lt"/>
                <a:ea typeface="Times New Roman" panose="02020603050405020304" pitchFamily="18" charset="0"/>
                <a:cs typeface="Times New Roman" panose="02020603050405020304" pitchFamily="18" charset="0"/>
              </a:rPr>
              <a:t>Мектеп педагогтерінің саны 40 адамды құрайды, барлығының  жоғары педагогикалық білімі бар, оның ішінде  2 педагог сыртқы қосалқы құрамда, 1 педагог зейнеткер.</a:t>
            </a:r>
          </a:p>
          <a:p>
            <a:pPr marL="0" marR="0" lvl="0" indent="0" defTabSz="914400" rtl="0" eaLnBrk="0" fontAlgn="base" latinLnBrk="0" hangingPunct="0">
              <a:lnSpc>
                <a:spcPct val="100000"/>
              </a:lnSpc>
              <a:spcBef>
                <a:spcPct val="0"/>
              </a:spcBef>
              <a:spcAft>
                <a:spcPct val="0"/>
              </a:spcAft>
              <a:buClrTx/>
              <a:buSzTx/>
              <a:buFontTx/>
              <a:buNone/>
              <a:tabLst/>
            </a:pPr>
            <a:endParaRPr kumimoji="0" lang="kk-KZ" altLang="ru-RU" b="0" i="0" u="none" strike="noStrike" cap="none" normalizeH="0" baseline="0" dirty="0" smtClean="0">
              <a:ln>
                <a:noFill/>
              </a:ln>
              <a:solidFill>
                <a:schemeClr val="tx1"/>
              </a:solidFill>
              <a:effectLst/>
              <a:latin typeface="+mj-lt"/>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ru-RU" altLang="ru-RU" dirty="0" err="1">
                <a:latin typeface="+mj-lt"/>
                <a:ea typeface="Times New Roman" panose="02020603050405020304" pitchFamily="18" charset="0"/>
                <a:cs typeface="Times New Roman" panose="02020603050405020304" pitchFamily="18" charset="0"/>
              </a:rPr>
              <a:t>Педагогтер</a:t>
            </a:r>
            <a:r>
              <a:rPr lang="ru-RU" altLang="ru-RU" dirty="0">
                <a:latin typeface="+mj-lt"/>
                <a:ea typeface="Times New Roman" panose="02020603050405020304" pitchFamily="18" charset="0"/>
                <a:cs typeface="Times New Roman" panose="02020603050405020304" pitchFamily="18" charset="0"/>
              </a:rPr>
              <a:t> </a:t>
            </a:r>
            <a:r>
              <a:rPr lang="ru-RU" altLang="ru-RU" dirty="0" err="1">
                <a:latin typeface="+mj-lt"/>
                <a:ea typeface="Times New Roman" panose="02020603050405020304" pitchFamily="18" charset="0"/>
                <a:cs typeface="Times New Roman" panose="02020603050405020304" pitchFamily="18" charset="0"/>
              </a:rPr>
              <a:t>біліктілігі</a:t>
            </a:r>
            <a:r>
              <a:rPr lang="ru-RU" altLang="ru-RU" dirty="0">
                <a:latin typeface="+mj-lt"/>
                <a:ea typeface="Times New Roman" panose="02020603050405020304" pitchFamily="18" charset="0"/>
                <a:cs typeface="Times New Roman" panose="02020603050405020304" pitchFamily="18" charset="0"/>
              </a:rPr>
              <a:t>:</a:t>
            </a:r>
            <a:endParaRPr lang="ru-RU" altLang="ru-RU"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b="0" i="0" u="none" strike="noStrike" cap="none" normalizeH="0" baseline="0" dirty="0" smtClean="0">
              <a:ln>
                <a:noFill/>
              </a:ln>
              <a:solidFill>
                <a:schemeClr val="tx1"/>
              </a:solidFill>
              <a:effectLst/>
              <a:latin typeface="+mj-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altLang="ru-RU" dirty="0">
              <a:latin typeface="+mj-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err="1" smtClean="0">
                <a:ln>
                  <a:noFill/>
                </a:ln>
                <a:solidFill>
                  <a:schemeClr val="tx1"/>
                </a:solidFill>
                <a:effectLst/>
                <a:latin typeface="+mj-lt"/>
                <a:ea typeface="Calibri" panose="020F0502020204030204" pitchFamily="34" charset="0"/>
                <a:cs typeface="Arial" panose="020B0604020202020204" pitchFamily="34" charset="0"/>
              </a:rPr>
              <a:t>Педагогикалық</a:t>
            </a:r>
            <a:r>
              <a:rPr kumimoji="0" lang="ru-RU" altLang="ru-RU" b="0" i="0" u="none" strike="noStrike" cap="none" normalizeH="0" baseline="0" dirty="0" smtClean="0">
                <a:ln>
                  <a:noFill/>
                </a:ln>
                <a:solidFill>
                  <a:schemeClr val="tx1"/>
                </a:solidFill>
                <a:effectLst/>
                <a:latin typeface="+mj-lt"/>
                <a:ea typeface="Calibri" panose="020F0502020204030204" pitchFamily="34" charset="0"/>
                <a:cs typeface="Arial" panose="020B0604020202020204" pitchFamily="34" charset="0"/>
              </a:rPr>
              <a:t> </a:t>
            </a:r>
            <a:r>
              <a:rPr kumimoji="0" lang="ru-RU" altLang="ru-RU" b="0" i="0" u="none" strike="noStrike" cap="none" normalizeH="0" baseline="0" dirty="0" err="1" smtClean="0">
                <a:ln>
                  <a:noFill/>
                </a:ln>
                <a:solidFill>
                  <a:schemeClr val="tx1"/>
                </a:solidFill>
                <a:effectLst/>
                <a:latin typeface="+mj-lt"/>
                <a:ea typeface="Calibri" panose="020F0502020204030204" pitchFamily="34" charset="0"/>
                <a:cs typeface="Arial" panose="020B0604020202020204" pitchFamily="34" charset="0"/>
              </a:rPr>
              <a:t>өтілі</a:t>
            </a:r>
            <a:endParaRPr kumimoji="0" lang="ru-RU" altLang="ru-RU" b="0" i="0" u="none" strike="noStrike" cap="none" normalizeH="0" baseline="0" dirty="0" smtClean="0">
              <a:ln>
                <a:noFill/>
              </a:ln>
              <a:solidFill>
                <a:schemeClr val="tx1"/>
              </a:solidFill>
              <a:effectLst/>
              <a:latin typeface="+mj-l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kk-KZ" altLang="ru-RU" dirty="0">
              <a:latin typeface="+mj-l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k-KZ" altLang="ru-RU" b="1"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kk-KZ" altLang="ru-RU" b="1" dirty="0">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b="1"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Еңбек өтілі:</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
            </a:r>
            <a:br>
              <a:rPr kumimoji="0" lang="kk-KZ" altLang="ru-RU"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br>
            <a:r>
              <a:rPr kumimoji="0" lang="kk-KZ" altLang="ru-RU"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25 жылдан жоғары – 11 мұғалім (27,5%)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15-25 жылдың арасы -14 (35%) мұғалім</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 3-15 жыл арасы 10  (25%)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3 жылға дейін -5 (7,5%) мұғалім.</a:t>
            </a:r>
            <a:endParaRPr kumimoji="0" lang="kk-KZ" altLang="ru-RU" b="0" i="0" u="none" strike="noStrike" cap="none" normalizeH="0" baseline="0" dirty="0" smtClean="0">
              <a:ln>
                <a:noFill/>
              </a:ln>
              <a:solidFill>
                <a:schemeClr val="tx1"/>
              </a:solidFill>
              <a:effectLst/>
              <a:latin typeface="+mj-lt"/>
            </a:endParaRPr>
          </a:p>
        </p:txBody>
      </p:sp>
      <p:pic>
        <p:nvPicPr>
          <p:cNvPr id="9" name="Рисунок 8"/>
          <p:cNvPicPr>
            <a:picLocks noChangeAspect="1"/>
          </p:cNvPicPr>
          <p:nvPr/>
        </p:nvPicPr>
        <p:blipFill>
          <a:blip r:embed="rId3"/>
          <a:stretch>
            <a:fillRect/>
          </a:stretch>
        </p:blipFill>
        <p:spPr>
          <a:xfrm>
            <a:off x="1331640" y="3546340"/>
            <a:ext cx="8568952" cy="832614"/>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2344384002"/>
              </p:ext>
            </p:extLst>
          </p:nvPr>
        </p:nvGraphicFramePr>
        <p:xfrm>
          <a:off x="1609135" y="2389806"/>
          <a:ext cx="5934075" cy="587121"/>
        </p:xfrm>
        <a:graphic>
          <a:graphicData uri="http://schemas.openxmlformats.org/drawingml/2006/table">
            <a:tbl>
              <a:tblPr firstRow="1" firstCol="1" bandRow="1"/>
              <a:tblGrid>
                <a:gridCol w="282575">
                  <a:extLst>
                    <a:ext uri="{9D8B030D-6E8A-4147-A177-3AD203B41FA5}">
                      <a16:colId xmlns:a16="http://schemas.microsoft.com/office/drawing/2014/main" val="3242488837"/>
                    </a:ext>
                  </a:extLst>
                </a:gridCol>
                <a:gridCol w="838835">
                  <a:extLst>
                    <a:ext uri="{9D8B030D-6E8A-4147-A177-3AD203B41FA5}">
                      <a16:colId xmlns:a16="http://schemas.microsoft.com/office/drawing/2014/main" val="519650523"/>
                    </a:ext>
                  </a:extLst>
                </a:gridCol>
                <a:gridCol w="763905">
                  <a:extLst>
                    <a:ext uri="{9D8B030D-6E8A-4147-A177-3AD203B41FA5}">
                      <a16:colId xmlns:a16="http://schemas.microsoft.com/office/drawing/2014/main" val="2796294385"/>
                    </a:ext>
                  </a:extLst>
                </a:gridCol>
                <a:gridCol w="1016635">
                  <a:extLst>
                    <a:ext uri="{9D8B030D-6E8A-4147-A177-3AD203B41FA5}">
                      <a16:colId xmlns:a16="http://schemas.microsoft.com/office/drawing/2014/main" val="3136603557"/>
                    </a:ext>
                  </a:extLst>
                </a:gridCol>
                <a:gridCol w="946150">
                  <a:extLst>
                    <a:ext uri="{9D8B030D-6E8A-4147-A177-3AD203B41FA5}">
                      <a16:colId xmlns:a16="http://schemas.microsoft.com/office/drawing/2014/main" val="2015539810"/>
                    </a:ext>
                  </a:extLst>
                </a:gridCol>
                <a:gridCol w="1137920">
                  <a:extLst>
                    <a:ext uri="{9D8B030D-6E8A-4147-A177-3AD203B41FA5}">
                      <a16:colId xmlns:a16="http://schemas.microsoft.com/office/drawing/2014/main" val="2600004570"/>
                    </a:ext>
                  </a:extLst>
                </a:gridCol>
                <a:gridCol w="948055">
                  <a:extLst>
                    <a:ext uri="{9D8B030D-6E8A-4147-A177-3AD203B41FA5}">
                      <a16:colId xmlns:a16="http://schemas.microsoft.com/office/drawing/2014/main" val="3688209509"/>
                    </a:ext>
                  </a:extLst>
                </a:gridCol>
              </a:tblGrid>
              <a:tr h="0">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Педагог шебер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Жоғары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Педагог зерттеуші</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Педагог сарапшы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Педагог модератор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Педагог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8680556"/>
                  </a:ext>
                </a:extLst>
              </a:tr>
              <a:tr h="0">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dirty="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6905984"/>
                  </a:ext>
                </a:extLst>
              </a:tr>
            </a:tbl>
          </a:graphicData>
        </a:graphic>
      </p:graphicFrame>
    </p:spTree>
    <p:extLst>
      <p:ext uri="{BB962C8B-B14F-4D97-AF65-F5344CB8AC3E}">
        <p14:creationId xmlns:p14="http://schemas.microsoft.com/office/powerpoint/2010/main" val="3754871893"/>
      </p:ext>
    </p:extLst>
  </p:cSld>
  <p:clrMapOvr>
    <a:masterClrMapping/>
  </p:clrMapOvr>
  <p:transition spd="slow">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332656"/>
            <a:ext cx="8208912" cy="6192688"/>
          </a:xfrm>
        </p:spPr>
        <p:txBody>
          <a:bodyPr/>
          <a:lstStyle/>
          <a:p>
            <a:r>
              <a:rPr lang="kk-KZ" dirty="0"/>
              <a:t>Мұғалімдердің жас құрамы</a:t>
            </a:r>
            <a:br>
              <a:rPr lang="kk-KZ" dirty="0"/>
            </a:br>
            <a:r>
              <a:rPr lang="kk-KZ" b="1" dirty="0"/>
              <a:t>Жас құрамы бойынша </a:t>
            </a:r>
            <a:endParaRPr lang="kk-KZ" b="1" dirty="0" smtClean="0"/>
          </a:p>
          <a:p>
            <a:endParaRPr lang="kk-KZ" b="1" dirty="0"/>
          </a:p>
          <a:p>
            <a:endParaRPr lang="kk-KZ" b="1" dirty="0" smtClean="0"/>
          </a:p>
          <a:p>
            <a:endParaRPr lang="kk-KZ" b="1" dirty="0"/>
          </a:p>
          <a:p>
            <a:r>
              <a:rPr lang="ru-RU" sz="1800" dirty="0" err="1"/>
              <a:t>Жас</a:t>
            </a:r>
            <a:r>
              <a:rPr lang="ru-RU" sz="1800" dirty="0"/>
              <a:t> </a:t>
            </a:r>
            <a:r>
              <a:rPr lang="ru-RU" sz="1800" dirty="0" err="1"/>
              <a:t>және</a:t>
            </a:r>
            <a:r>
              <a:rPr lang="ru-RU" sz="1800" dirty="0"/>
              <a:t> </a:t>
            </a:r>
            <a:r>
              <a:rPr lang="ru-RU" sz="1800" dirty="0" err="1"/>
              <a:t>жаңадан</a:t>
            </a:r>
            <a:r>
              <a:rPr lang="ru-RU" sz="1800" dirty="0"/>
              <a:t> </a:t>
            </a:r>
            <a:r>
              <a:rPr lang="ru-RU" sz="1800" dirty="0" err="1"/>
              <a:t>келген</a:t>
            </a:r>
            <a:r>
              <a:rPr lang="ru-RU" sz="1800" dirty="0"/>
              <a:t> </a:t>
            </a:r>
            <a:r>
              <a:rPr lang="ru-RU" sz="1800" dirty="0" err="1"/>
              <a:t>педагогтерге</a:t>
            </a:r>
            <a:r>
              <a:rPr lang="ru-RU" sz="1800" dirty="0"/>
              <a:t> </a:t>
            </a:r>
            <a:r>
              <a:rPr lang="ru-RU" sz="1800" dirty="0" err="1"/>
              <a:t>әдістемелік</a:t>
            </a:r>
            <a:r>
              <a:rPr lang="ru-RU" sz="1800" dirty="0"/>
              <a:t> </a:t>
            </a:r>
            <a:r>
              <a:rPr lang="ru-RU" sz="1800" dirty="0" err="1"/>
              <a:t>көмек</a:t>
            </a:r>
            <a:r>
              <a:rPr lang="ru-RU" sz="1800" dirty="0"/>
              <a:t> </a:t>
            </a:r>
            <a:r>
              <a:rPr lang="ru-RU" sz="1800" dirty="0" err="1"/>
              <a:t>көрсетуді</a:t>
            </a:r>
            <a:r>
              <a:rPr lang="ru-RU" sz="1800" dirty="0"/>
              <a:t> </a:t>
            </a:r>
            <a:r>
              <a:rPr lang="ru-RU" sz="1800" dirty="0" err="1"/>
              <a:t>ұйымдастыру</a:t>
            </a:r>
            <a:r>
              <a:rPr lang="ru-RU" sz="1800" dirty="0"/>
              <a:t> </a:t>
            </a:r>
            <a:r>
              <a:rPr lang="ru-RU" sz="1800" dirty="0" err="1"/>
              <a:t>үшін</a:t>
            </a:r>
            <a:r>
              <a:rPr lang="ru-RU" sz="1800" dirty="0"/>
              <a:t> </a:t>
            </a:r>
            <a:r>
              <a:rPr lang="ru-RU" sz="1800" dirty="0" err="1"/>
              <a:t>Жас</a:t>
            </a:r>
            <a:r>
              <a:rPr lang="ru-RU" sz="1800" dirty="0"/>
              <a:t> </a:t>
            </a:r>
            <a:r>
              <a:rPr lang="ru-RU" sz="1800" dirty="0" err="1"/>
              <a:t>маман</a:t>
            </a:r>
            <a:r>
              <a:rPr lang="ru-RU" sz="1800" dirty="0"/>
              <a:t> ж</a:t>
            </a:r>
            <a:r>
              <a:rPr lang="kk-KZ" sz="1800" dirty="0"/>
              <a:t>ұмыс </a:t>
            </a:r>
            <a:r>
              <a:rPr lang="kk-KZ" sz="1800" dirty="0" smtClean="0"/>
              <a:t>тобы</a:t>
            </a:r>
            <a:r>
              <a:rPr lang="ru-RU" sz="1800" dirty="0"/>
              <a:t> </a:t>
            </a:r>
            <a:r>
              <a:rPr lang="kk-KZ" sz="1800" dirty="0" smtClean="0"/>
              <a:t>жұмыс </a:t>
            </a:r>
            <a:r>
              <a:rPr lang="kk-KZ" sz="1800" dirty="0"/>
              <a:t>істейді, директордың бұйрығымен тәлімгерлер тағайындалды. </a:t>
            </a:r>
            <a:br>
              <a:rPr lang="kk-KZ" sz="1800" dirty="0"/>
            </a:br>
            <a:r>
              <a:rPr lang="kk-KZ" sz="1800" dirty="0"/>
              <a:t>Жас маман тобының жетекшісі: Красикова Светлана </a:t>
            </a:r>
            <a:r>
              <a:rPr lang="kk-KZ" sz="1800" dirty="0" smtClean="0"/>
              <a:t>Анатольевна</a:t>
            </a:r>
          </a:p>
          <a:p>
            <a:endParaRPr lang="kk-KZ" sz="1800" dirty="0"/>
          </a:p>
          <a:p>
            <a:endParaRPr lang="kk-KZ" sz="1800" dirty="0" smtClean="0"/>
          </a:p>
          <a:p>
            <a:endParaRPr lang="kk-KZ" sz="1800" dirty="0" smtClean="0"/>
          </a:p>
          <a:p>
            <a:endParaRPr lang="kk-KZ" sz="1800" dirty="0"/>
          </a:p>
          <a:p>
            <a:endParaRPr lang="kk-KZ" sz="1800" dirty="0" smtClean="0"/>
          </a:p>
          <a:p>
            <a:endParaRPr lang="kk-KZ" sz="1800" dirty="0" smtClean="0"/>
          </a:p>
          <a:p>
            <a:pPr marL="45720" indent="0">
              <a:buNone/>
            </a:pPr>
            <a:endParaRPr lang="ru-RU" sz="1800" dirty="0"/>
          </a:p>
          <a:p>
            <a:endParaRPr lang="ru-RU" dirty="0"/>
          </a:p>
          <a:p>
            <a:pPr marL="45720" indent="0">
              <a:buNone/>
            </a:pP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2033630535"/>
              </p:ext>
            </p:extLst>
          </p:nvPr>
        </p:nvGraphicFramePr>
        <p:xfrm>
          <a:off x="539552" y="1196752"/>
          <a:ext cx="7056784" cy="936104"/>
        </p:xfrm>
        <a:graphic>
          <a:graphicData uri="http://schemas.openxmlformats.org/drawingml/2006/table">
            <a:tbl>
              <a:tblPr firstRow="1" firstCol="1" bandRow="1"/>
              <a:tblGrid>
                <a:gridCol w="697749">
                  <a:extLst>
                    <a:ext uri="{9D8B030D-6E8A-4147-A177-3AD203B41FA5}">
                      <a16:colId xmlns:a16="http://schemas.microsoft.com/office/drawing/2014/main" val="2018768943"/>
                    </a:ext>
                  </a:extLst>
                </a:gridCol>
                <a:gridCol w="703791">
                  <a:extLst>
                    <a:ext uri="{9D8B030D-6E8A-4147-A177-3AD203B41FA5}">
                      <a16:colId xmlns:a16="http://schemas.microsoft.com/office/drawing/2014/main" val="3317639368"/>
                    </a:ext>
                  </a:extLst>
                </a:gridCol>
                <a:gridCol w="700770">
                  <a:extLst>
                    <a:ext uri="{9D8B030D-6E8A-4147-A177-3AD203B41FA5}">
                      <a16:colId xmlns:a16="http://schemas.microsoft.com/office/drawing/2014/main" val="1305002904"/>
                    </a:ext>
                  </a:extLst>
                </a:gridCol>
                <a:gridCol w="700770">
                  <a:extLst>
                    <a:ext uri="{9D8B030D-6E8A-4147-A177-3AD203B41FA5}">
                      <a16:colId xmlns:a16="http://schemas.microsoft.com/office/drawing/2014/main" val="2038265815"/>
                    </a:ext>
                  </a:extLst>
                </a:gridCol>
                <a:gridCol w="700770">
                  <a:extLst>
                    <a:ext uri="{9D8B030D-6E8A-4147-A177-3AD203B41FA5}">
                      <a16:colId xmlns:a16="http://schemas.microsoft.com/office/drawing/2014/main" val="559526000"/>
                    </a:ext>
                  </a:extLst>
                </a:gridCol>
                <a:gridCol w="701525">
                  <a:extLst>
                    <a:ext uri="{9D8B030D-6E8A-4147-A177-3AD203B41FA5}">
                      <a16:colId xmlns:a16="http://schemas.microsoft.com/office/drawing/2014/main" val="2759527548"/>
                    </a:ext>
                  </a:extLst>
                </a:gridCol>
                <a:gridCol w="701525">
                  <a:extLst>
                    <a:ext uri="{9D8B030D-6E8A-4147-A177-3AD203B41FA5}">
                      <a16:colId xmlns:a16="http://schemas.microsoft.com/office/drawing/2014/main" val="3700324361"/>
                    </a:ext>
                  </a:extLst>
                </a:gridCol>
                <a:gridCol w="701525">
                  <a:extLst>
                    <a:ext uri="{9D8B030D-6E8A-4147-A177-3AD203B41FA5}">
                      <a16:colId xmlns:a16="http://schemas.microsoft.com/office/drawing/2014/main" val="1838819785"/>
                    </a:ext>
                  </a:extLst>
                </a:gridCol>
                <a:gridCol w="701525">
                  <a:extLst>
                    <a:ext uri="{9D8B030D-6E8A-4147-A177-3AD203B41FA5}">
                      <a16:colId xmlns:a16="http://schemas.microsoft.com/office/drawing/2014/main" val="1299111470"/>
                    </a:ext>
                  </a:extLst>
                </a:gridCol>
                <a:gridCol w="746834">
                  <a:extLst>
                    <a:ext uri="{9D8B030D-6E8A-4147-A177-3AD203B41FA5}">
                      <a16:colId xmlns:a16="http://schemas.microsoft.com/office/drawing/2014/main" val="3503908824"/>
                    </a:ext>
                  </a:extLst>
                </a:gridCol>
              </a:tblGrid>
              <a:tr h="702078">
                <a:tc>
                  <a:txBody>
                    <a:bodyPr/>
                    <a:lstStyle/>
                    <a:p>
                      <a:pPr>
                        <a:lnSpc>
                          <a:spcPct val="107000"/>
                        </a:lnSpc>
                        <a:spcAft>
                          <a:spcPts val="0"/>
                        </a:spcAft>
                      </a:pPr>
                      <a:r>
                        <a:rPr lang="kk-KZ"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25 жасқа дейін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25-29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30-34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35-39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40-44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45-49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50-54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55-59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dirty="0">
                          <a:effectLst/>
                          <a:latin typeface="Times New Roman" panose="02020603050405020304" pitchFamily="18" charset="0"/>
                          <a:ea typeface="Times New Roman" panose="02020603050405020304" pitchFamily="18" charset="0"/>
                          <a:cs typeface="Times New Roman" panose="02020603050405020304" pitchFamily="18" charset="0"/>
                        </a:rPr>
                        <a:t>59 жастан жоғары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864609"/>
                  </a:ext>
                </a:extLst>
              </a:tr>
              <a:tr h="234026">
                <a:tc>
                  <a:txBody>
                    <a:bodyPr/>
                    <a:lstStyle/>
                    <a:p>
                      <a:pPr>
                        <a:lnSpc>
                          <a:spcPct val="107000"/>
                        </a:lnSpc>
                        <a:spcAft>
                          <a:spcPts val="0"/>
                        </a:spcAft>
                      </a:pPr>
                      <a:r>
                        <a:rPr lang="kk-KZ"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977912"/>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761076678"/>
              </p:ext>
            </p:extLst>
          </p:nvPr>
        </p:nvGraphicFramePr>
        <p:xfrm>
          <a:off x="683568" y="3644252"/>
          <a:ext cx="5934075" cy="684848"/>
        </p:xfrm>
        <a:graphic>
          <a:graphicData uri="http://schemas.openxmlformats.org/drawingml/2006/table">
            <a:tbl>
              <a:tblPr firstRow="1" firstCol="1" bandRow="1"/>
              <a:tblGrid>
                <a:gridCol w="1978025">
                  <a:extLst>
                    <a:ext uri="{9D8B030D-6E8A-4147-A177-3AD203B41FA5}">
                      <a16:colId xmlns:a16="http://schemas.microsoft.com/office/drawing/2014/main" val="1862146871"/>
                    </a:ext>
                  </a:extLst>
                </a:gridCol>
                <a:gridCol w="1978025">
                  <a:extLst>
                    <a:ext uri="{9D8B030D-6E8A-4147-A177-3AD203B41FA5}">
                      <a16:colId xmlns:a16="http://schemas.microsoft.com/office/drawing/2014/main" val="1236413933"/>
                    </a:ext>
                  </a:extLst>
                </a:gridCol>
                <a:gridCol w="1978025">
                  <a:extLst>
                    <a:ext uri="{9D8B030D-6E8A-4147-A177-3AD203B41FA5}">
                      <a16:colId xmlns:a16="http://schemas.microsoft.com/office/drawing/2014/main" val="4131643926"/>
                    </a:ext>
                  </a:extLst>
                </a:gridCol>
              </a:tblGrid>
              <a:tr h="0">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Жас маман аты-жөні</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Пәні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Тәлімгердің аты -жөні</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9185816"/>
                  </a:ext>
                </a:extLst>
              </a:tr>
              <a:tr h="0">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Теміртас Аружан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Ағылшын тілі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dirty="0">
                          <a:effectLst/>
                          <a:latin typeface="Times New Roman" panose="02020603050405020304" pitchFamily="18" charset="0"/>
                          <a:ea typeface="Calibri" panose="020F0502020204030204" pitchFamily="34" charset="0"/>
                          <a:cs typeface="Times New Roman" panose="02020603050405020304" pitchFamily="18" charset="0"/>
                        </a:rPr>
                        <a:t>Джумадилова Салтанат Сламжановна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125895"/>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1713910579"/>
              </p:ext>
            </p:extLst>
          </p:nvPr>
        </p:nvGraphicFramePr>
        <p:xfrm>
          <a:off x="755576" y="5112010"/>
          <a:ext cx="5937885" cy="1369697"/>
        </p:xfrm>
        <a:graphic>
          <a:graphicData uri="http://schemas.openxmlformats.org/drawingml/2006/table">
            <a:tbl>
              <a:tblPr firstRow="1" firstCol="1" bandRow="1"/>
              <a:tblGrid>
                <a:gridCol w="1167130">
                  <a:extLst>
                    <a:ext uri="{9D8B030D-6E8A-4147-A177-3AD203B41FA5}">
                      <a16:colId xmlns:a16="http://schemas.microsoft.com/office/drawing/2014/main" val="4237221377"/>
                    </a:ext>
                  </a:extLst>
                </a:gridCol>
                <a:gridCol w="2164080">
                  <a:extLst>
                    <a:ext uri="{9D8B030D-6E8A-4147-A177-3AD203B41FA5}">
                      <a16:colId xmlns:a16="http://schemas.microsoft.com/office/drawing/2014/main" val="2961219111"/>
                    </a:ext>
                  </a:extLst>
                </a:gridCol>
                <a:gridCol w="2606675">
                  <a:extLst>
                    <a:ext uri="{9D8B030D-6E8A-4147-A177-3AD203B41FA5}">
                      <a16:colId xmlns:a16="http://schemas.microsoft.com/office/drawing/2014/main" val="3189946650"/>
                    </a:ext>
                  </a:extLst>
                </a:gridCol>
              </a:tblGrid>
              <a:tr h="0">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Қайта даярлау курсынан өткен педагогтердің жалпы саны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Қайта даярлау курсынан өтті</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9483187"/>
                  </a:ext>
                </a:extLst>
              </a:tr>
              <a:tr h="0">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2021/2022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2800300"/>
                  </a:ext>
                </a:extLst>
              </a:tr>
              <a:tr h="0">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2022/2023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7819455"/>
                  </a:ext>
                </a:extLst>
              </a:tr>
              <a:tr h="0">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2023/2024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4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496649"/>
                  </a:ext>
                </a:extLst>
              </a:tr>
            </a:tbl>
          </a:graphicData>
        </a:graphic>
      </p:graphicFrame>
      <p:sp>
        <p:nvSpPr>
          <p:cNvPr id="11" name="Rectangle 1"/>
          <p:cNvSpPr>
            <a:spLocks noChangeArrowheads="1"/>
          </p:cNvSpPr>
          <p:nvPr/>
        </p:nvSpPr>
        <p:spPr bwMode="auto">
          <a:xfrm>
            <a:off x="683568" y="461117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Мұғалімдердің қайта даярлау курсынан өтуі</a:t>
            </a:r>
            <a:r>
              <a:rPr kumimoji="0" lang="kk-KZ" altLang="ru-RU"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ru-RU" altLang="ru-RU"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32276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143000" y="260648"/>
            <a:ext cx="6400800" cy="3945592"/>
          </a:xfrm>
        </p:spPr>
        <p:txBody>
          <a:bodyPr/>
          <a:lstStyle/>
          <a:p>
            <a:pPr algn="ctr"/>
            <a:r>
              <a:rPr lang="kk-KZ" dirty="0"/>
              <a:t> </a:t>
            </a:r>
            <a:r>
              <a:rPr lang="kk-KZ" b="1" dirty="0" smtClean="0"/>
              <a:t>Пән </a:t>
            </a:r>
            <a:r>
              <a:rPr lang="kk-KZ" b="1" dirty="0"/>
              <a:t>бойынша мұғалімдердің біліктілік деңгейі 2023-2024 оқу жылы </a:t>
            </a:r>
            <a:endParaRPr lang="ru-RU" dirty="0"/>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4195407322"/>
              </p:ext>
            </p:extLst>
          </p:nvPr>
        </p:nvGraphicFramePr>
        <p:xfrm>
          <a:off x="683568" y="1196752"/>
          <a:ext cx="7560838" cy="3716243"/>
        </p:xfrm>
        <a:graphic>
          <a:graphicData uri="http://schemas.openxmlformats.org/drawingml/2006/table">
            <a:tbl>
              <a:tblPr firstRow="1" firstCol="1" bandRow="1"/>
              <a:tblGrid>
                <a:gridCol w="1434495">
                  <a:extLst>
                    <a:ext uri="{9D8B030D-6E8A-4147-A177-3AD203B41FA5}">
                      <a16:colId xmlns:a16="http://schemas.microsoft.com/office/drawing/2014/main" val="2481001835"/>
                    </a:ext>
                  </a:extLst>
                </a:gridCol>
                <a:gridCol w="982220">
                  <a:extLst>
                    <a:ext uri="{9D8B030D-6E8A-4147-A177-3AD203B41FA5}">
                      <a16:colId xmlns:a16="http://schemas.microsoft.com/office/drawing/2014/main" val="594251556"/>
                    </a:ext>
                  </a:extLst>
                </a:gridCol>
                <a:gridCol w="907786">
                  <a:extLst>
                    <a:ext uri="{9D8B030D-6E8A-4147-A177-3AD203B41FA5}">
                      <a16:colId xmlns:a16="http://schemas.microsoft.com/office/drawing/2014/main" val="1467692153"/>
                    </a:ext>
                  </a:extLst>
                </a:gridCol>
                <a:gridCol w="1075266">
                  <a:extLst>
                    <a:ext uri="{9D8B030D-6E8A-4147-A177-3AD203B41FA5}">
                      <a16:colId xmlns:a16="http://schemas.microsoft.com/office/drawing/2014/main" val="1726758119"/>
                    </a:ext>
                  </a:extLst>
                </a:gridCol>
                <a:gridCol w="990312">
                  <a:extLst>
                    <a:ext uri="{9D8B030D-6E8A-4147-A177-3AD203B41FA5}">
                      <a16:colId xmlns:a16="http://schemas.microsoft.com/office/drawing/2014/main" val="3943939379"/>
                    </a:ext>
                  </a:extLst>
                </a:gridCol>
                <a:gridCol w="1131092">
                  <a:extLst>
                    <a:ext uri="{9D8B030D-6E8A-4147-A177-3AD203B41FA5}">
                      <a16:colId xmlns:a16="http://schemas.microsoft.com/office/drawing/2014/main" val="3583561980"/>
                    </a:ext>
                  </a:extLst>
                </a:gridCol>
                <a:gridCol w="1039667">
                  <a:extLst>
                    <a:ext uri="{9D8B030D-6E8A-4147-A177-3AD203B41FA5}">
                      <a16:colId xmlns:a16="http://schemas.microsoft.com/office/drawing/2014/main" val="427245550"/>
                    </a:ext>
                  </a:extLst>
                </a:gridCol>
              </a:tblGrid>
              <a:tr h="432050">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Пәндер </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Жоғары </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Педагог зерттеуші</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Педагог сарапшы</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Педагог модератор</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Санатсыз </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9221560"/>
                  </a:ext>
                </a:extLst>
              </a:tr>
              <a:tr h="288032">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Қазақ тілі мен әдебиеті</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495262"/>
                  </a:ext>
                </a:extLst>
              </a:tr>
              <a:tr h="241073">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Орыс тілі мен әдебиеті</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0979536"/>
                  </a:ext>
                </a:extLst>
              </a:tr>
              <a:tr h="294297">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Ағылшын тілі</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73885"/>
                  </a:ext>
                </a:extLst>
              </a:tr>
              <a:tr h="225417">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Математика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72568"/>
                  </a:ext>
                </a:extLst>
              </a:tr>
              <a:tr h="225417">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Тарих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1851162"/>
                  </a:ext>
                </a:extLst>
              </a:tr>
              <a:tr h="225417">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Биология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5905239"/>
                  </a:ext>
                </a:extLst>
              </a:tr>
              <a:tr h="225417">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География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320040"/>
                  </a:ext>
                </a:extLst>
              </a:tr>
              <a:tr h="225417">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Физика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382181"/>
                  </a:ext>
                </a:extLst>
              </a:tr>
              <a:tr h="225417">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Химия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7650193"/>
                  </a:ext>
                </a:extLst>
              </a:tr>
              <a:tr h="253584">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Информатика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899748"/>
                  </a:ext>
                </a:extLst>
              </a:tr>
              <a:tr h="216024">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Дене шынықтыру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1643253"/>
                  </a:ext>
                </a:extLst>
              </a:tr>
              <a:tr h="413264">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Алғашқы әскери дайындық</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4004786"/>
                  </a:ext>
                </a:extLst>
              </a:tr>
              <a:tr h="225417">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11</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5390" marR="45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208455"/>
                  </a:ext>
                </a:extLst>
              </a:tr>
            </a:tbl>
          </a:graphicData>
        </a:graphic>
      </p:graphicFrame>
      <p:pic>
        <p:nvPicPr>
          <p:cNvPr id="5" name="Рисунок 4"/>
          <p:cNvPicPr>
            <a:picLocks noChangeAspect="1"/>
          </p:cNvPicPr>
          <p:nvPr/>
        </p:nvPicPr>
        <p:blipFill>
          <a:blip r:embed="rId2"/>
          <a:stretch>
            <a:fillRect/>
          </a:stretch>
        </p:blipFill>
        <p:spPr>
          <a:xfrm>
            <a:off x="683568" y="5368462"/>
            <a:ext cx="9252920" cy="1489538"/>
          </a:xfrm>
          <a:prstGeom prst="rect">
            <a:avLst/>
          </a:prstGeom>
        </p:spPr>
      </p:pic>
    </p:spTree>
    <p:extLst>
      <p:ext uri="{BB962C8B-B14F-4D97-AF65-F5344CB8AC3E}">
        <p14:creationId xmlns:p14="http://schemas.microsoft.com/office/powerpoint/2010/main" val="3090971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1934445862"/>
              </p:ext>
            </p:extLst>
          </p:nvPr>
        </p:nvGraphicFramePr>
        <p:xfrm>
          <a:off x="611562" y="1628800"/>
          <a:ext cx="7416822" cy="3672407"/>
        </p:xfrm>
        <a:graphic>
          <a:graphicData uri="http://schemas.openxmlformats.org/drawingml/2006/table">
            <a:tbl>
              <a:tblPr firstRow="1" firstCol="1" bandRow="1">
                <a:tableStyleId>{5C22544A-7EE6-4342-B048-85BDC9FD1C3A}</a:tableStyleId>
              </a:tblPr>
              <a:tblGrid>
                <a:gridCol w="309567">
                  <a:extLst>
                    <a:ext uri="{9D8B030D-6E8A-4147-A177-3AD203B41FA5}">
                      <a16:colId xmlns:a16="http://schemas.microsoft.com/office/drawing/2014/main" val="3433757004"/>
                    </a:ext>
                  </a:extLst>
                </a:gridCol>
                <a:gridCol w="1444861">
                  <a:extLst>
                    <a:ext uri="{9D8B030D-6E8A-4147-A177-3AD203B41FA5}">
                      <a16:colId xmlns:a16="http://schemas.microsoft.com/office/drawing/2014/main" val="1534758946"/>
                    </a:ext>
                  </a:extLst>
                </a:gridCol>
                <a:gridCol w="802060">
                  <a:extLst>
                    <a:ext uri="{9D8B030D-6E8A-4147-A177-3AD203B41FA5}">
                      <a16:colId xmlns:a16="http://schemas.microsoft.com/office/drawing/2014/main" val="1432808768"/>
                    </a:ext>
                  </a:extLst>
                </a:gridCol>
                <a:gridCol w="909514">
                  <a:extLst>
                    <a:ext uri="{9D8B030D-6E8A-4147-A177-3AD203B41FA5}">
                      <a16:colId xmlns:a16="http://schemas.microsoft.com/office/drawing/2014/main" val="4114850452"/>
                    </a:ext>
                  </a:extLst>
                </a:gridCol>
                <a:gridCol w="1226756">
                  <a:extLst>
                    <a:ext uri="{9D8B030D-6E8A-4147-A177-3AD203B41FA5}">
                      <a16:colId xmlns:a16="http://schemas.microsoft.com/office/drawing/2014/main" val="2703930260"/>
                    </a:ext>
                  </a:extLst>
                </a:gridCol>
                <a:gridCol w="1574060">
                  <a:extLst>
                    <a:ext uri="{9D8B030D-6E8A-4147-A177-3AD203B41FA5}">
                      <a16:colId xmlns:a16="http://schemas.microsoft.com/office/drawing/2014/main" val="1225515310"/>
                    </a:ext>
                  </a:extLst>
                </a:gridCol>
                <a:gridCol w="1150004">
                  <a:extLst>
                    <a:ext uri="{9D8B030D-6E8A-4147-A177-3AD203B41FA5}">
                      <a16:colId xmlns:a16="http://schemas.microsoft.com/office/drawing/2014/main" val="2771162172"/>
                    </a:ext>
                  </a:extLst>
                </a:gridCol>
              </a:tblGrid>
              <a:tr h="979308">
                <a:tc>
                  <a:txBody>
                    <a:bodyPr/>
                    <a:lstStyle/>
                    <a:p>
                      <a:pPr>
                        <a:lnSpc>
                          <a:spcPct val="107000"/>
                        </a:lnSpc>
                        <a:spcAft>
                          <a:spcPts val="0"/>
                        </a:spcAft>
                      </a:pPr>
                      <a:r>
                        <a:rPr lang="kk-KZ" sz="12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dirty="0">
                          <a:effectLst/>
                        </a:rPr>
                        <a:t>Пән бірлестігі</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Ашық сабақтар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Конкурсы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Қашықтық олимпиадалар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Семинар және конференцияларда </a:t>
                      </a:r>
                      <a:endParaRPr lang="ru-RU" sz="1000">
                        <a:effectLst/>
                      </a:endParaRPr>
                    </a:p>
                    <a:p>
                      <a:pPr>
                        <a:lnSpc>
                          <a:spcPct val="107000"/>
                        </a:lnSpc>
                        <a:spcAft>
                          <a:spcPts val="0"/>
                        </a:spcAft>
                      </a:pPr>
                      <a:r>
                        <a:rPr lang="kk-KZ" sz="1200">
                          <a:effectLst/>
                        </a:rPr>
                        <a:t>іс-тәжирибесін тарату</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Ғылыми жобалар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extLst>
                  <a:ext uri="{0D108BD9-81ED-4DB2-BD59-A6C34878D82A}">
                    <a16:rowId xmlns:a16="http://schemas.microsoft.com/office/drawing/2014/main" val="3072667026"/>
                  </a:ext>
                </a:extLst>
              </a:tr>
              <a:tr h="979308">
                <a:tc>
                  <a:txBody>
                    <a:bodyPr/>
                    <a:lstStyle/>
                    <a:p>
                      <a:pPr>
                        <a:lnSpc>
                          <a:spcPct val="107000"/>
                        </a:lnSpc>
                        <a:spcAft>
                          <a:spcPts val="0"/>
                        </a:spcAft>
                      </a:pPr>
                      <a:r>
                        <a:rPr lang="kk-KZ" sz="1200">
                          <a:effectLst/>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Қазақ және орыс тілі мен әдебиеті пәндер бірлестігі</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dirty="0" smtClean="0">
                          <a:effectLst/>
                          <a:latin typeface="+mn-lt"/>
                          <a:ea typeface="+mn-ea"/>
                          <a:cs typeface="+mn-cs"/>
                        </a:rPr>
                        <a:t>8</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dirty="0" smtClean="0">
                          <a:effectLst/>
                          <a:latin typeface="+mn-lt"/>
                          <a:ea typeface="+mn-ea"/>
                          <a:cs typeface="+mn-cs"/>
                        </a:rPr>
                        <a:t>16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1</a:t>
                      </a:r>
                      <a:endParaRPr lang="ru-RU" sz="1000">
                        <a:effectLst/>
                      </a:endParaRPr>
                    </a:p>
                    <a:p>
                      <a:pPr>
                        <a:lnSpc>
                          <a:spcPct val="107000"/>
                        </a:lnSpc>
                        <a:spcAft>
                          <a:spcPts val="0"/>
                        </a:spcAft>
                      </a:pPr>
                      <a:r>
                        <a:rPr lang="kk-KZ" sz="1200">
                          <a:effectLst/>
                        </a:rPr>
                        <a:t>«Читающая школа»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extLst>
                  <a:ext uri="{0D108BD9-81ED-4DB2-BD59-A6C34878D82A}">
                    <a16:rowId xmlns:a16="http://schemas.microsoft.com/office/drawing/2014/main" val="1093294483"/>
                  </a:ext>
                </a:extLst>
              </a:tr>
              <a:tr h="979308">
                <a:tc>
                  <a:txBody>
                    <a:bodyPr/>
                    <a:lstStyle/>
                    <a:p>
                      <a:pPr>
                        <a:lnSpc>
                          <a:spcPct val="107000"/>
                        </a:lnSpc>
                        <a:spcAft>
                          <a:spcPts val="0"/>
                        </a:spcAft>
                      </a:pPr>
                      <a:r>
                        <a:rPr lang="kk-KZ" sz="1200">
                          <a:effectLst/>
                        </a:rPr>
                        <a:t>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Гуманитарлық пәндер бірлестігі</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dirty="0">
                          <a:effectLst/>
                        </a:rPr>
                        <a:t> </a:t>
                      </a:r>
                      <a:r>
                        <a:rPr lang="kk-KZ" sz="1200" dirty="0" smtClean="0">
                          <a:effectLst/>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dirty="0" smtClean="0">
                          <a:effectLst/>
                          <a:latin typeface="+mn-lt"/>
                          <a:ea typeface="+mn-ea"/>
                          <a:cs typeface="+mn-cs"/>
                        </a:rPr>
                        <a:t>10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1</a:t>
                      </a:r>
                      <a:endParaRPr lang="ru-RU" sz="1000">
                        <a:effectLst/>
                      </a:endParaRPr>
                    </a:p>
                    <a:p>
                      <a:pPr>
                        <a:lnSpc>
                          <a:spcPct val="107000"/>
                        </a:lnSpc>
                        <a:spcAft>
                          <a:spcPts val="0"/>
                        </a:spcAft>
                      </a:pPr>
                      <a:r>
                        <a:rPr lang="kk-KZ" sz="1200">
                          <a:effectLst/>
                        </a:rPr>
                        <a:t>«Сакральные места Казахстана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extLst>
                  <a:ext uri="{0D108BD9-81ED-4DB2-BD59-A6C34878D82A}">
                    <a16:rowId xmlns:a16="http://schemas.microsoft.com/office/drawing/2014/main" val="552578031"/>
                  </a:ext>
                </a:extLst>
              </a:tr>
              <a:tr h="734483">
                <a:tc>
                  <a:txBody>
                    <a:bodyPr/>
                    <a:lstStyle/>
                    <a:p>
                      <a:pPr>
                        <a:lnSpc>
                          <a:spcPct val="107000"/>
                        </a:lnSpc>
                        <a:spcAft>
                          <a:spcPts val="0"/>
                        </a:spcAft>
                      </a:pPr>
                      <a:r>
                        <a:rPr lang="kk-KZ" sz="1200">
                          <a:effectLst/>
                        </a:rPr>
                        <a:t>3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Политехникалық пәндер бірлестігі</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a:effectLst/>
                        </a:rPr>
                        <a:t>13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dirty="0">
                          <a:effectLst/>
                        </a:rPr>
                        <a:t> </a:t>
                      </a:r>
                      <a:r>
                        <a:rPr lang="kk-KZ" sz="1200" dirty="0" smtClean="0">
                          <a:effectLst/>
                        </a:rPr>
                        <a:t>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dirty="0">
                          <a:effectLst/>
                        </a:rPr>
                        <a:t> </a:t>
                      </a:r>
                      <a:r>
                        <a:rPr lang="kk-KZ" sz="1200" dirty="0" smtClean="0">
                          <a:effectLst/>
                        </a:rPr>
                        <a:t>15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dirty="0">
                          <a:effectLst/>
                        </a:rPr>
                        <a:t>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tc>
                  <a:txBody>
                    <a:bodyPr/>
                    <a:lstStyle/>
                    <a:p>
                      <a:pPr>
                        <a:lnSpc>
                          <a:spcPct val="107000"/>
                        </a:lnSpc>
                        <a:spcAft>
                          <a:spcPts val="0"/>
                        </a:spcAft>
                      </a:pPr>
                      <a:r>
                        <a:rPr lang="kk-KZ" sz="1200" dirty="0">
                          <a:effectLst/>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4" marR="59614" marT="0" marB="0"/>
                </a:tc>
                <a:extLst>
                  <a:ext uri="{0D108BD9-81ED-4DB2-BD59-A6C34878D82A}">
                    <a16:rowId xmlns:a16="http://schemas.microsoft.com/office/drawing/2014/main" val="3617987467"/>
                  </a:ext>
                </a:extLst>
              </a:tr>
            </a:tbl>
          </a:graphicData>
        </a:graphic>
      </p:graphicFrame>
      <p:sp>
        <p:nvSpPr>
          <p:cNvPr id="5" name="Rectangle 1"/>
          <p:cNvSpPr>
            <a:spLocks noChangeArrowheads="1"/>
          </p:cNvSpPr>
          <p:nvPr/>
        </p:nvSpPr>
        <p:spPr bwMode="auto">
          <a:xfrm>
            <a:off x="1518395" y="-619367"/>
            <a:ext cx="565000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k-KZ"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kk-KZ" altLang="ru-RU" sz="1400" b="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k-KZ"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kk-KZ" altLang="ru-RU" sz="1400" b="1"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kk-KZ" altLang="ru-RU" sz="1400" b="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kk-KZ" altLang="ru-RU" sz="1400" b="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ПЕДАГОГ МАМАНДАР ЖҰМЫСЫНА САРАПТАМА</a:t>
            </a:r>
            <a:br>
              <a:rPr kumimoji="0" lang="kk-KZ"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kk-KZ"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Пәндік және ӘБ бойынша жұмыс 3 пән бірлестігі жұмыс жасайды.</a:t>
            </a:r>
            <a:r>
              <a:rPr kumimoji="0" lang="kk-KZ" altLang="ru-RU"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kk-KZ"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62181641"/>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sz="quarter" idx="13"/>
            <p:extLst>
              <p:ext uri="{D42A27DB-BD31-4B8C-83A1-F6EECF244321}">
                <p14:modId xmlns:p14="http://schemas.microsoft.com/office/powerpoint/2010/main" val="460772629"/>
              </p:ext>
            </p:extLst>
          </p:nvPr>
        </p:nvGraphicFramePr>
        <p:xfrm>
          <a:off x="323528" y="669989"/>
          <a:ext cx="8820473" cy="6287403"/>
        </p:xfrm>
        <a:graphic>
          <a:graphicData uri="http://schemas.openxmlformats.org/drawingml/2006/table">
            <a:tbl>
              <a:tblPr firstRow="1" firstCol="1" bandRow="1"/>
              <a:tblGrid>
                <a:gridCol w="309490">
                  <a:extLst>
                    <a:ext uri="{9D8B030D-6E8A-4147-A177-3AD203B41FA5}">
                      <a16:colId xmlns:a16="http://schemas.microsoft.com/office/drawing/2014/main" val="634159827"/>
                    </a:ext>
                  </a:extLst>
                </a:gridCol>
                <a:gridCol w="2002934">
                  <a:extLst>
                    <a:ext uri="{9D8B030D-6E8A-4147-A177-3AD203B41FA5}">
                      <a16:colId xmlns:a16="http://schemas.microsoft.com/office/drawing/2014/main" val="565543391"/>
                    </a:ext>
                  </a:extLst>
                </a:gridCol>
                <a:gridCol w="2667142">
                  <a:extLst>
                    <a:ext uri="{9D8B030D-6E8A-4147-A177-3AD203B41FA5}">
                      <a16:colId xmlns:a16="http://schemas.microsoft.com/office/drawing/2014/main" val="1306221185"/>
                    </a:ext>
                  </a:extLst>
                </a:gridCol>
                <a:gridCol w="1571587">
                  <a:extLst>
                    <a:ext uri="{9D8B030D-6E8A-4147-A177-3AD203B41FA5}">
                      <a16:colId xmlns:a16="http://schemas.microsoft.com/office/drawing/2014/main" val="3092589897"/>
                    </a:ext>
                  </a:extLst>
                </a:gridCol>
                <a:gridCol w="2269320">
                  <a:extLst>
                    <a:ext uri="{9D8B030D-6E8A-4147-A177-3AD203B41FA5}">
                      <a16:colId xmlns:a16="http://schemas.microsoft.com/office/drawing/2014/main" val="958425009"/>
                    </a:ext>
                  </a:extLst>
                </a:gridCol>
              </a:tblGrid>
              <a:tr h="275557">
                <a:tc>
                  <a:txBody>
                    <a:bodyPr/>
                    <a:lstStyle/>
                    <a:p>
                      <a:pPr>
                        <a:lnSpc>
                          <a:spcPct val="107000"/>
                        </a:lnSpc>
                        <a:spcAft>
                          <a:spcPts val="0"/>
                        </a:spcAft>
                      </a:pPr>
                      <a:r>
                        <a:rPr lang="kk-KZ" sz="105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р/с</a:t>
                      </a:r>
                      <a:endParaRPr lang="ru-RU" sz="105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5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Педагогтің аты-жөні</a:t>
                      </a:r>
                      <a:endParaRPr lang="ru-RU" sz="105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5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Тақырыбы </a:t>
                      </a:r>
                      <a:endParaRPr lang="ru-RU" sz="105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50" b="1" dirty="0" smtClean="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Іс-тәжірибе </a:t>
                      </a:r>
                      <a:r>
                        <a:rPr lang="kk-KZ" sz="105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таратты</a:t>
                      </a:r>
                      <a:endParaRPr lang="ru-RU" sz="105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5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Уақыты </a:t>
                      </a:r>
                      <a:endParaRPr lang="ru-RU" sz="105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5395576"/>
                  </a:ext>
                </a:extLst>
              </a:tr>
              <a:tr h="1881017">
                <a:tc>
                  <a:txBody>
                    <a:bodyPr/>
                    <a:lstStyle/>
                    <a:p>
                      <a:pPr>
                        <a:lnSpc>
                          <a:spcPct val="107000"/>
                        </a:lnSpc>
                        <a:spcAft>
                          <a:spcPts val="0"/>
                        </a:spcAft>
                      </a:pPr>
                      <a:r>
                        <a:rPr lang="kk-KZ" sz="1100" b="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Темирбаева Жанар Амангельдиевна</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Тарих пәні мұғалімі</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1.«Оқыту процесінде жасанды интеллект құралдарын қолдану ерекшеліктері» Республикалық шебер-сыныпта «Жасанды интеллект деген не және оның адамзатқа пайдасы мен зияны» </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2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r>
                        <a:rPr lang="kk-KZ" sz="1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«Музыка өнерінің тарихын жасанды интелектпен жаңғырту»</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1.«Өрлеу»БАҰО»АҚФ РЕСПУБЛИКАЛЫҚ КӘСІБИ ДАМУ ИНСТИТУТЫ</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1200"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2.Ахмет </a:t>
                      </a: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Жұбанов атындағы дарынды балаларға арналған РҚМММИ</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28.02.2024 </a:t>
                      </a:r>
                      <a:endParaRPr lang="ru-R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1100"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20.03.2024 </a:t>
                      </a:r>
                      <a:endParaRPr lang="ru-R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315037"/>
                  </a:ext>
                </a:extLst>
              </a:tr>
              <a:tr h="1313934">
                <a:tc>
                  <a:txBody>
                    <a:bodyPr/>
                    <a:lstStyle/>
                    <a:p>
                      <a:pPr>
                        <a:lnSpc>
                          <a:spcPct val="107000"/>
                        </a:lnSpc>
                        <a:spcAft>
                          <a:spcPts val="0"/>
                        </a:spcAft>
                      </a:pPr>
                      <a:r>
                        <a:rPr lang="kk-KZ" sz="11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Кайрат Кундыз Кайратовна</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Қазақ тілі мен әдебиеті пәні мұғалімі</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1.«Оқыту процесінде жасанды интеллект құралдарын қолдану ерекшеліктері» Республикалық шебер-сыныпта «Көркем шығармаларды оқытуда қолданылатынт тиімді әдіс-тәсілдер»</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«Өрлеу»БАҰО»АҚФ РЕСПУБЛИКАЛЫҚ КӘСІБИ ДАМУ ИНСТИТУТЫ</a:t>
                      </a:r>
                      <a:endParaRPr lang="ru-RU" sz="120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2024 жылдың 28 </a:t>
                      </a:r>
                      <a:r>
                        <a:rPr lang="kk-KZ" sz="1100"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ақпан күні</a:t>
                      </a:r>
                      <a:endParaRPr lang="ru-R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1748526"/>
                  </a:ext>
                </a:extLst>
              </a:tr>
              <a:tr h="1313934">
                <a:tc>
                  <a:txBody>
                    <a:bodyPr/>
                    <a:lstStyle/>
                    <a:p>
                      <a:pPr>
                        <a:lnSpc>
                          <a:spcPct val="107000"/>
                        </a:lnSpc>
                        <a:spcAft>
                          <a:spcPts val="0"/>
                        </a:spcAft>
                      </a:pPr>
                      <a:r>
                        <a:rPr lang="kk-KZ" sz="1100" b="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Аязбаева Оразгул Бултековна</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Қазақ тілі мен әдебиеті пәні мұғалімі</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"ХХІ ғасырдың музыка мәдениетіндегі тұлға-шығармашылық-білім" атты халықаралық ғылыми-тәжірибелік конференция</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«Қазақ тілі мен әдебиетінде спорт пен музыканың сабақтастығы»</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Ахмет Жұбанов атындағы дарынды балаларға арналған РҚМММИ</a:t>
                      </a:r>
                      <a:endParaRPr lang="ru-RU" sz="120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1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2024 жылдың 20 наурызында</a:t>
                      </a:r>
                      <a:endParaRPr lang="ru-RU" sz="110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0158977"/>
                  </a:ext>
                </a:extLst>
              </a:tr>
              <a:tr h="1502961">
                <a:tc>
                  <a:txBody>
                    <a:bodyPr/>
                    <a:lstStyle/>
                    <a:p>
                      <a:pPr>
                        <a:lnSpc>
                          <a:spcPct val="107000"/>
                        </a:lnSpc>
                        <a:spcAft>
                          <a:spcPts val="0"/>
                        </a:spcAft>
                      </a:pPr>
                      <a:r>
                        <a:rPr lang="kk-KZ" sz="11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Джумадилова Салтанат Сламжановна </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Орыс тілі мен әдебиеті пәні мұғалімі</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"ХХІ ғасырдың музыка мәдениетіндегі тұлға-шығармашылық-білім" атты халықаралық ғылыми-тәжірибелік конференция</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«Пушкин и музыка » (о влиянии творчества А.С.Пушкина на музыкальный мир во все времена)</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Ахмет Жұбанов атындағы дарынды балаларға арналған РҚМММИ</a:t>
                      </a:r>
                      <a:endParaRPr lang="ru-RU" sz="1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2024 жылдың 20 наурызында</a:t>
                      </a:r>
                      <a:endParaRPr lang="ru-RU"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15" marR="2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564897"/>
                  </a:ext>
                </a:extLst>
              </a:tr>
            </a:tbl>
          </a:graphicData>
        </a:graphic>
      </p:graphicFrame>
      <p:sp>
        <p:nvSpPr>
          <p:cNvPr id="6" name="Rectangle 1"/>
          <p:cNvSpPr>
            <a:spLocks noChangeArrowheads="1"/>
          </p:cNvSpPr>
          <p:nvPr/>
        </p:nvSpPr>
        <p:spPr bwMode="auto">
          <a:xfrm>
            <a:off x="-1188640" y="1772816"/>
            <a:ext cx="112566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300" b="1" i="0" u="none" strike="noStrike" cap="none" normalizeH="0" baseline="0" dirty="0" smtClean="0">
                <a:ln>
                  <a:noFill/>
                </a:ln>
                <a:solidFill>
                  <a:srgbClr val="5C5C5C"/>
                </a:solidFill>
                <a:effectLst/>
                <a:latin typeface="Calibri" panose="020F0502020204030204" pitchFamily="34" charset="0"/>
                <a:ea typeface="Calibri" panose="020F0502020204030204" pitchFamily="34" charset="0"/>
                <a:cs typeface="Arial" panose="020B0604020202020204" pitchFamily="34" charset="0"/>
              </a:rPr>
              <a:t>   </a:t>
            </a:r>
            <a:r>
              <a:rPr kumimoji="0" lang="kk-KZ"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kk-KZ"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7" name="Прямоугольник 6"/>
          <p:cNvSpPr/>
          <p:nvPr/>
        </p:nvSpPr>
        <p:spPr>
          <a:xfrm>
            <a:off x="2555776" y="0"/>
            <a:ext cx="4572000" cy="553357"/>
          </a:xfrm>
          <a:prstGeom prst="rect">
            <a:avLst/>
          </a:prstGeom>
        </p:spPr>
        <p:txBody>
          <a:bodyPr>
            <a:spAutoFit/>
          </a:bodyPr>
          <a:lstStyle/>
          <a:p>
            <a:pPr marR="89535" algn="just">
              <a:lnSpc>
                <a:spcPct val="107000"/>
              </a:lnSpc>
              <a:spcAft>
                <a:spcPts val="0"/>
              </a:spcAft>
              <a:tabLst>
                <a:tab pos="270510" algn="l"/>
              </a:tabLst>
            </a:pPr>
            <a:r>
              <a:rPr lang="kk-KZ" sz="1400" dirty="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350" b="1" dirty="0">
                <a:solidFill>
                  <a:srgbClr val="5C5C5C"/>
                </a:solidFill>
                <a:latin typeface="Arial" panose="020B0604020202020204" pitchFamily="34" charset="0"/>
                <a:ea typeface="Calibri" panose="020F0502020204030204" pitchFamily="34" charset="0"/>
                <a:cs typeface="Times New Roman" panose="02020603050405020304" pitchFamily="18" charset="0"/>
              </a:rPr>
              <a:t>   </a:t>
            </a:r>
            <a:r>
              <a:rPr lang="kk-KZ" sz="1400" b="1" dirty="0">
                <a:ea typeface="Calibri" panose="020F0502020204030204" pitchFamily="34" charset="0"/>
                <a:cs typeface="Times New Roman" panose="02020603050405020304" pitchFamily="18" charset="0"/>
              </a:rPr>
              <a:t>Мектептегі озық іс-тәжірибені тарату  жұмыстары.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8490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187624" y="0"/>
            <a:ext cx="6480720" cy="6597352"/>
          </a:xfrm>
        </p:spPr>
      </p:pic>
    </p:spTree>
    <p:extLst>
      <p:ext uri="{BB962C8B-B14F-4D97-AF65-F5344CB8AC3E}">
        <p14:creationId xmlns:p14="http://schemas.microsoft.com/office/powerpoint/2010/main" val="3396968180"/>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3"/>
          </p:nvPr>
        </p:nvPicPr>
        <p:blipFill>
          <a:blip r:embed="rId2"/>
          <a:stretch>
            <a:fillRect/>
          </a:stretch>
        </p:blipFill>
        <p:spPr>
          <a:xfrm>
            <a:off x="8567" y="-92328"/>
            <a:ext cx="5333634" cy="4025384"/>
          </a:xfrm>
          <a:prstGeom prst="rect">
            <a:avLst/>
          </a:prstGeom>
        </p:spPr>
      </p:pic>
      <p:pic>
        <p:nvPicPr>
          <p:cNvPr id="5" name="Рисунок 4"/>
          <p:cNvPicPr>
            <a:picLocks noChangeAspect="1"/>
          </p:cNvPicPr>
          <p:nvPr/>
        </p:nvPicPr>
        <p:blipFill>
          <a:blip r:embed="rId3"/>
          <a:stretch>
            <a:fillRect/>
          </a:stretch>
        </p:blipFill>
        <p:spPr>
          <a:xfrm>
            <a:off x="4572000" y="2924944"/>
            <a:ext cx="4341647" cy="3764434"/>
          </a:xfrm>
          <a:prstGeom prst="rect">
            <a:avLst/>
          </a:prstGeom>
        </p:spPr>
      </p:pic>
    </p:spTree>
    <p:extLst>
      <p:ext uri="{BB962C8B-B14F-4D97-AF65-F5344CB8AC3E}">
        <p14:creationId xmlns:p14="http://schemas.microsoft.com/office/powerpoint/2010/main" val="22664561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971600" y="-99392"/>
            <a:ext cx="7056784" cy="6840760"/>
          </a:xfrm>
        </p:spPr>
      </p:pic>
    </p:spTree>
    <p:extLst>
      <p:ext uri="{BB962C8B-B14F-4D97-AF65-F5344CB8AC3E}">
        <p14:creationId xmlns:p14="http://schemas.microsoft.com/office/powerpoint/2010/main" val="2499976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83568" y="188640"/>
            <a:ext cx="7200800" cy="6840760"/>
          </a:xfrm>
        </p:spPr>
      </p:pic>
    </p:spTree>
    <p:extLst>
      <p:ext uri="{BB962C8B-B14F-4D97-AF65-F5344CB8AC3E}">
        <p14:creationId xmlns:p14="http://schemas.microsoft.com/office/powerpoint/2010/main" val="2506504592"/>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0"/>
            <a:ext cx="8928992" cy="6494085"/>
          </a:xfrm>
          <a:prstGeom prst="rect">
            <a:avLst/>
          </a:prstGeom>
        </p:spPr>
        <p:txBody>
          <a:bodyPr wrap="square">
            <a:spAutoFit/>
          </a:bodyPr>
          <a:lstStyle/>
          <a:p>
            <a:pPr algn="ctr"/>
            <a:r>
              <a:rPr lang="kk-KZ" sz="1600" b="1" dirty="0">
                <a:solidFill>
                  <a:schemeClr val="bg2">
                    <a:lumMod val="25000"/>
                  </a:schemeClr>
                </a:solidFill>
              </a:rPr>
              <a:t>Мектептің Әдістеме бірлестіктерінің жұмысына талдау</a:t>
            </a:r>
            <a:r>
              <a:rPr lang="kk-KZ" sz="1600" dirty="0">
                <a:solidFill>
                  <a:schemeClr val="bg2">
                    <a:lumMod val="25000"/>
                  </a:schemeClr>
                </a:solidFill>
              </a:rPr>
              <a:t/>
            </a:r>
            <a:br>
              <a:rPr lang="kk-KZ" sz="1600" dirty="0">
                <a:solidFill>
                  <a:schemeClr val="bg2">
                    <a:lumMod val="25000"/>
                  </a:schemeClr>
                </a:solidFill>
              </a:rPr>
            </a:br>
            <a:r>
              <a:rPr lang="kk-KZ" sz="1600" b="1" dirty="0">
                <a:solidFill>
                  <a:schemeClr val="bg2">
                    <a:lumMod val="25000"/>
                  </a:schemeClr>
                </a:solidFill>
              </a:rPr>
              <a:t>Қазақ және орыс тілі мен әдебиеті бірлестігінің 2023-2024 оқу жылында атқарылған жұмыстарға SWOT  талдау. </a:t>
            </a:r>
            <a:endParaRPr lang="ru-RU" sz="1600" dirty="0">
              <a:solidFill>
                <a:schemeClr val="bg2">
                  <a:lumMod val="25000"/>
                </a:schemeClr>
              </a:solidFill>
            </a:endParaRPr>
          </a:p>
          <a:p>
            <a:r>
              <a:rPr lang="kk-KZ" sz="1600" dirty="0"/>
              <a:t>ӘБ бірлестік жетекшісі Кайрат К.К.  Жалпы бірлестікте 9 мұғалім жұмыс жасайды, барлығы жоғары білімді, педагог зерттеуші-5,  предагог модератор-2, педагог-2</a:t>
            </a:r>
            <a:endParaRPr lang="ru-RU" sz="1600" dirty="0"/>
          </a:p>
          <a:p>
            <a:r>
              <a:rPr lang="kk-KZ" sz="1600" dirty="0"/>
              <a:t>2023-2024 оқу жылында  «Тіл таным» қазақ және орыс тілі мен әдебиеті пәні  бірлестігі жоспарлы түрде жұмыс жасады. Бірлестік «Инновациялық әдіс- тәсілдердің элементтерін пайдалана отырып, оқушылардың сауаттылығын, сөйлеу қабілетін дамыту» проблемасын басшылыққа ала отырып жұмыс жүргізді.</a:t>
            </a:r>
            <a:endParaRPr lang="ru-RU" sz="1600" dirty="0"/>
          </a:p>
          <a:p>
            <a:r>
              <a:rPr lang="kk-KZ" sz="1600" b="1" dirty="0">
                <a:solidFill>
                  <a:schemeClr val="bg2">
                    <a:lumMod val="25000"/>
                  </a:schemeClr>
                </a:solidFill>
              </a:rPr>
              <a:t>Бірлестік жұмысының күшті жағы:</a:t>
            </a:r>
            <a:r>
              <a:rPr lang="kk-KZ" sz="1600" b="1" dirty="0"/>
              <a:t> </a:t>
            </a:r>
            <a:r>
              <a:rPr lang="kk-KZ" sz="1600" dirty="0" smtClean="0"/>
              <a:t>Қалалық </a:t>
            </a:r>
            <a:r>
              <a:rPr lang="kk-KZ" sz="1600" dirty="0"/>
              <a:t>байқауларға, семинарларға конференцияларға қатысып білімін шыңдады. Оқушыларды республикалық байқауларға қатыстырып Мұқағали оқулары,Абай оқулары, Мағжан оқуларына қатыстырып жүлделі орындарға ие болды.</a:t>
            </a:r>
            <a:endParaRPr lang="ru-RU" sz="1600" dirty="0"/>
          </a:p>
          <a:p>
            <a:r>
              <a:rPr lang="kk-KZ" sz="1600" dirty="0"/>
              <a:t>Озық іс-тәжирбиені тарату жұмыстарын жүргізу (авторлық бағдарлама жазылды) Аязбаева О.Б., КайратК.К., Бейсенбина А.А.</a:t>
            </a:r>
            <a:endParaRPr lang="ru-RU" sz="1600" dirty="0"/>
          </a:p>
          <a:p>
            <a:endParaRPr lang="kk-KZ" sz="1600" dirty="0" smtClean="0"/>
          </a:p>
          <a:p>
            <a:r>
              <a:rPr lang="kk-KZ" sz="1600" dirty="0"/>
              <a:t>1</a:t>
            </a:r>
            <a:r>
              <a:rPr lang="kk-KZ" sz="1600" dirty="0" smtClean="0"/>
              <a:t>.2023 </a:t>
            </a:r>
            <a:r>
              <a:rPr lang="kk-KZ" sz="1600" dirty="0"/>
              <a:t>жылдың 05 қыркүйегінде қазақ халқының тағдыры мен тілі үшін күрескен Алаш арысы, ұлт ұстазы Ахмет Байтұрсынұлының туған күніне  және тілдер мерекесіне орай 10,11–сынып оқушыларына </a:t>
            </a:r>
            <a:r>
              <a:rPr lang="kk-KZ" sz="1600" b="1" dirty="0"/>
              <a:t>«Тіл – татулық тірегі»</a:t>
            </a:r>
            <a:r>
              <a:rPr lang="kk-KZ" sz="1600" dirty="0"/>
              <a:t> аттыіс-шара </a:t>
            </a:r>
            <a:r>
              <a:rPr lang="kk-KZ" sz="1600" dirty="0" smtClean="0"/>
              <a:t>өткізді.</a:t>
            </a:r>
          </a:p>
          <a:p>
            <a:endParaRPr lang="ru-RU" sz="1600" dirty="0"/>
          </a:p>
          <a:p>
            <a:r>
              <a:rPr lang="kk-KZ" sz="1600" dirty="0"/>
              <a:t>2.9-сынып оқушылары </a:t>
            </a:r>
            <a:r>
              <a:rPr lang="kk-KZ" sz="1600" b="1" dirty="0"/>
              <a:t>«Тіл - ең асыл құндылық»</a:t>
            </a:r>
            <a:r>
              <a:rPr lang="kk-KZ" sz="1600" dirty="0"/>
              <a:t> тақырыбында эссе жазды. </a:t>
            </a:r>
            <a:endParaRPr lang="ru-RU" sz="1600" dirty="0"/>
          </a:p>
          <a:p>
            <a:r>
              <a:rPr lang="kk-KZ" sz="1600" dirty="0"/>
              <a:t>Наурыз айында ӘБ онкүндігі өтті. «Тіл мен әдебиет тәрбиенің қос қанаты» тақырыбында ұйымдастырылып өтті. Мектептің кіре берісі безендірілді. Ашық сабақтар заманауи талаптарға сай сабақтар, жас маман мен жұмыс, тәтті үзілістер, сұрақ жауаптар конкурсы ұйымдастырылды. </a:t>
            </a:r>
            <a:endParaRPr lang="ru-RU" sz="1600" dirty="0"/>
          </a:p>
          <a:p>
            <a:r>
              <a:rPr lang="kk-KZ" sz="1600" b="1" dirty="0"/>
              <a:t>Бірлестіктің осал тұстары</a:t>
            </a:r>
            <a:r>
              <a:rPr lang="kk-KZ" sz="1600" dirty="0"/>
              <a:t>:  пәндік олимпиадалар мен конкурстарға  онлайн форматта қатысуымен шектелуі, офлайн форматта оқушыларды қатыстыру. Оқу-жаттығу жиынына кеткен оқушылармен жұмысты күшейту. </a:t>
            </a:r>
            <a:endParaRPr lang="ru-RU" sz="1600" dirty="0"/>
          </a:p>
        </p:txBody>
      </p:sp>
    </p:spTree>
    <p:extLst>
      <p:ext uri="{BB962C8B-B14F-4D97-AF65-F5344CB8AC3E}">
        <p14:creationId xmlns:p14="http://schemas.microsoft.com/office/powerpoint/2010/main" val="25571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332656"/>
            <a:ext cx="7848872" cy="5760640"/>
          </a:xfrm>
        </p:spPr>
        <p:txBody>
          <a:bodyPr>
            <a:normAutofit/>
          </a:bodyPr>
          <a:lstStyle/>
          <a:p>
            <a:r>
              <a:rPr lang="kk-KZ" dirty="0"/>
              <a:t>Бір күндік және апталық сабақ режимі мектеп директоры бекіткен сабақ кестесімен айқындалды. </a:t>
            </a:r>
            <a:br>
              <a:rPr lang="kk-KZ" dirty="0"/>
            </a:br>
            <a:r>
              <a:rPr lang="kk-KZ" dirty="0"/>
              <a:t>Оқу жылының ұзақтығы – 7–11-ші сыныптарда </a:t>
            </a:r>
            <a:r>
              <a:rPr lang="kk-KZ" b="1" dirty="0"/>
              <a:t>34</a:t>
            </a:r>
            <a:r>
              <a:rPr lang="kk-KZ" dirty="0"/>
              <a:t> аптаны құрайды. </a:t>
            </a:r>
            <a:br>
              <a:rPr lang="kk-KZ" dirty="0"/>
            </a:br>
            <a:r>
              <a:rPr lang="kk-KZ" dirty="0"/>
              <a:t>Оқушылар </a:t>
            </a:r>
            <a:r>
              <a:rPr lang="kk-KZ" dirty="0" smtClean="0"/>
              <a:t>контингенті:</a:t>
            </a:r>
            <a:endParaRPr lang="ru-RU" dirty="0"/>
          </a:p>
          <a:p>
            <a:r>
              <a:rPr lang="kk-KZ" dirty="0"/>
              <a:t>2023/2024 оқу жылының басында мектепте </a:t>
            </a:r>
            <a:r>
              <a:rPr lang="kk-KZ" b="1" u="sng" dirty="0"/>
              <a:t>427 </a:t>
            </a:r>
            <a:r>
              <a:rPr lang="kk-KZ" dirty="0"/>
              <a:t> оқушы оқыды</a:t>
            </a:r>
            <a:r>
              <a:rPr lang="kk-KZ" dirty="0" smtClean="0"/>
              <a:t>.</a:t>
            </a:r>
          </a:p>
          <a:p>
            <a:r>
              <a:rPr lang="kk-KZ" dirty="0" smtClean="0"/>
              <a:t> </a:t>
            </a:r>
            <a:r>
              <a:rPr lang="kk-KZ" dirty="0"/>
              <a:t>Оқу жылының соңында – </a:t>
            </a:r>
            <a:r>
              <a:rPr lang="kk-KZ" b="1" u="sng" dirty="0"/>
              <a:t>426</a:t>
            </a:r>
            <a:r>
              <a:rPr lang="kk-KZ" dirty="0"/>
              <a:t>, оның ішіндегі</a:t>
            </a:r>
            <a:br>
              <a:rPr lang="kk-KZ" dirty="0"/>
            </a:br>
            <a:r>
              <a:rPr lang="kk-KZ" dirty="0"/>
              <a:t>5–9 сыныптар – 234 оқушы;</a:t>
            </a:r>
            <a:br>
              <a:rPr lang="kk-KZ" dirty="0"/>
            </a:br>
            <a:r>
              <a:rPr lang="kk-KZ" dirty="0"/>
              <a:t>10–11 сыныптар –193 Оқушы</a:t>
            </a:r>
            <a:endParaRPr lang="ru-RU" dirty="0"/>
          </a:p>
          <a:p>
            <a:r>
              <a:rPr lang="kk-KZ" dirty="0"/>
              <a:t>2023/2024 оқу жылындағы жинақ сынып саны – </a:t>
            </a:r>
            <a:r>
              <a:rPr lang="kk-KZ" b="1" dirty="0"/>
              <a:t>18.</a:t>
            </a:r>
            <a:r>
              <a:rPr lang="kk-KZ" dirty="0"/>
              <a:t/>
            </a:r>
            <a:br>
              <a:rPr lang="kk-KZ" dirty="0"/>
            </a:br>
            <a:r>
              <a:rPr lang="kk-KZ" dirty="0"/>
              <a:t>Сыныптардың орташа толымдылығы:</a:t>
            </a:r>
            <a:br>
              <a:rPr lang="kk-KZ" dirty="0"/>
            </a:br>
            <a:r>
              <a:rPr lang="kk-KZ" dirty="0"/>
              <a:t>7–9 сыныпта 18-23 оқушыдан;</a:t>
            </a:r>
            <a:br>
              <a:rPr lang="kk-KZ" dirty="0"/>
            </a:br>
            <a:r>
              <a:rPr lang="kk-KZ" dirty="0"/>
              <a:t>10–11 сыныпта 24-25 оқушыдан.</a:t>
            </a:r>
            <a:endParaRPr lang="ru-RU" dirty="0"/>
          </a:p>
          <a:p>
            <a:endParaRPr lang="ru-RU" dirty="0"/>
          </a:p>
        </p:txBody>
      </p:sp>
    </p:spTree>
    <p:extLst>
      <p:ext uri="{BB962C8B-B14F-4D97-AF65-F5344CB8AC3E}">
        <p14:creationId xmlns:p14="http://schemas.microsoft.com/office/powerpoint/2010/main" val="1362759494"/>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4388369"/>
            <a:ext cx="6512511" cy="1143000"/>
          </a:xfrm>
        </p:spPr>
        <p:txBody>
          <a:bodyPr/>
          <a:lstStyle/>
          <a:p>
            <a:endParaRPr lang="ru-RU"/>
          </a:p>
        </p:txBody>
      </p:sp>
      <p:pic>
        <p:nvPicPr>
          <p:cNvPr id="5" name="Рисунок 4"/>
          <p:cNvPicPr>
            <a:picLocks noChangeAspect="1"/>
          </p:cNvPicPr>
          <p:nvPr/>
        </p:nvPicPr>
        <p:blipFill>
          <a:blip r:embed="rId2"/>
          <a:stretch>
            <a:fillRect/>
          </a:stretch>
        </p:blipFill>
        <p:spPr>
          <a:xfrm>
            <a:off x="-108519" y="116632"/>
            <a:ext cx="4719924" cy="3744416"/>
          </a:xfrm>
          <a:prstGeom prst="rect">
            <a:avLst/>
          </a:prstGeom>
        </p:spPr>
      </p:pic>
      <p:pic>
        <p:nvPicPr>
          <p:cNvPr id="6" name="Рисунок 5"/>
          <p:cNvPicPr>
            <a:picLocks noChangeAspect="1"/>
          </p:cNvPicPr>
          <p:nvPr/>
        </p:nvPicPr>
        <p:blipFill>
          <a:blip r:embed="rId3"/>
          <a:stretch>
            <a:fillRect/>
          </a:stretch>
        </p:blipFill>
        <p:spPr>
          <a:xfrm>
            <a:off x="4611405" y="348076"/>
            <a:ext cx="4392488" cy="3197556"/>
          </a:xfrm>
          <a:prstGeom prst="rect">
            <a:avLst/>
          </a:prstGeom>
        </p:spPr>
      </p:pic>
      <p:pic>
        <p:nvPicPr>
          <p:cNvPr id="7" name="Рисунок 6"/>
          <p:cNvPicPr>
            <a:picLocks noChangeAspect="1"/>
          </p:cNvPicPr>
          <p:nvPr/>
        </p:nvPicPr>
        <p:blipFill>
          <a:blip r:embed="rId4"/>
          <a:stretch>
            <a:fillRect/>
          </a:stretch>
        </p:blipFill>
        <p:spPr>
          <a:xfrm>
            <a:off x="1647227" y="3545632"/>
            <a:ext cx="5184576" cy="3312368"/>
          </a:xfrm>
          <a:prstGeom prst="rect">
            <a:avLst/>
          </a:prstGeom>
        </p:spPr>
      </p:pic>
      <p:sp>
        <p:nvSpPr>
          <p:cNvPr id="3" name="Объект 2"/>
          <p:cNvSpPr>
            <a:spLocks noGrp="1"/>
          </p:cNvSpPr>
          <p:nvPr>
            <p:ph sz="quarter" idx="13"/>
          </p:nvPr>
        </p:nvSpPr>
        <p:spPr>
          <a:xfrm>
            <a:off x="-2196752" y="5805264"/>
            <a:ext cx="6400800" cy="3474720"/>
          </a:xfrm>
        </p:spPr>
        <p:txBody>
          <a:bodyPr/>
          <a:lstStyle/>
          <a:p>
            <a:endParaRPr lang="ru-RU" dirty="0"/>
          </a:p>
        </p:txBody>
      </p:sp>
    </p:spTree>
    <p:extLst>
      <p:ext uri="{BB962C8B-B14F-4D97-AF65-F5344CB8AC3E}">
        <p14:creationId xmlns:p14="http://schemas.microsoft.com/office/powerpoint/2010/main" val="4511695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3"/>
          </p:nvPr>
        </p:nvPicPr>
        <p:blipFill>
          <a:blip r:embed="rId2"/>
          <a:stretch>
            <a:fillRect/>
          </a:stretch>
        </p:blipFill>
        <p:spPr>
          <a:xfrm>
            <a:off x="445" y="188640"/>
            <a:ext cx="9260175" cy="6336704"/>
          </a:xfrm>
          <a:prstGeom prst="rect">
            <a:avLst/>
          </a:prstGeom>
        </p:spPr>
      </p:pic>
    </p:spTree>
    <p:extLst>
      <p:ext uri="{BB962C8B-B14F-4D97-AF65-F5344CB8AC3E}">
        <p14:creationId xmlns:p14="http://schemas.microsoft.com/office/powerpoint/2010/main" val="2687195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11560" y="731520"/>
            <a:ext cx="6246440" cy="388696"/>
          </a:xfrm>
          <a:prstGeom prst="rect">
            <a:avLst/>
          </a:prstGeom>
        </p:spPr>
        <p:txBody>
          <a:bodyPr wrap="square">
            <a:spAutoFit/>
          </a:bodyPr>
          <a:lstStyle/>
          <a:p>
            <a:pPr>
              <a:lnSpc>
                <a:spcPct val="107000"/>
              </a:lnSpc>
              <a:spcAft>
                <a:spcPts val="800"/>
              </a:spcAft>
            </a:pPr>
            <a:r>
              <a:rPr lang="kk-KZ" b="1" dirty="0">
                <a:solidFill>
                  <a:srgbClr val="5C5C5C"/>
                </a:solidFill>
                <a:latin typeface="Arial" panose="020B060402020202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467544" y="362971"/>
            <a:ext cx="8424936" cy="6186309"/>
          </a:xfrm>
          <a:prstGeom prst="rect">
            <a:avLst/>
          </a:prstGeom>
        </p:spPr>
        <p:txBody>
          <a:bodyPr wrap="square">
            <a:spAutoFit/>
          </a:bodyPr>
          <a:lstStyle/>
          <a:p>
            <a:pPr algn="ctr"/>
            <a:r>
              <a:rPr lang="kk-KZ" dirty="0"/>
              <a:t> </a:t>
            </a:r>
            <a:endParaRPr lang="ru-RU" dirty="0">
              <a:solidFill>
                <a:schemeClr val="bg2">
                  <a:lumMod val="25000"/>
                </a:schemeClr>
              </a:solidFill>
            </a:endParaRPr>
          </a:p>
          <a:p>
            <a:pPr algn="ctr"/>
            <a:r>
              <a:rPr lang="kk-KZ" b="1" dirty="0">
                <a:solidFill>
                  <a:schemeClr val="bg2">
                    <a:lumMod val="25000"/>
                  </a:schemeClr>
                </a:solidFill>
              </a:rPr>
              <a:t>Гуманитарлық пәндер </a:t>
            </a:r>
            <a:r>
              <a:rPr lang="kk-KZ" b="1" dirty="0" smtClean="0">
                <a:solidFill>
                  <a:schemeClr val="bg2">
                    <a:lumMod val="25000"/>
                  </a:schemeClr>
                </a:solidFill>
              </a:rPr>
              <a:t>бірлестігі</a:t>
            </a:r>
            <a:endParaRPr lang="ru-RU" dirty="0">
              <a:solidFill>
                <a:schemeClr val="bg2">
                  <a:lumMod val="25000"/>
                </a:schemeClr>
              </a:solidFill>
            </a:endParaRPr>
          </a:p>
          <a:p>
            <a:r>
              <a:rPr lang="kk-KZ" dirty="0" smtClean="0"/>
              <a:t>Құрамында </a:t>
            </a:r>
            <a:r>
              <a:rPr lang="kk-KZ" dirty="0"/>
              <a:t>8 мұғалім бар. Барлығы жоғары білімді.  Санаты бойынша педагог зерттеуші-1,  педагог сарапшы-3, педагог модератор-1, педагог-2.  Ақпан айының 19-29 аралығында ӘБ он күндікті ұйымдастырып өткізді.  </a:t>
            </a:r>
            <a:r>
              <a:rPr lang="kk-KZ" dirty="0" smtClean="0"/>
              <a:t>Тақырыбы</a:t>
            </a:r>
            <a:r>
              <a:rPr lang="kk-KZ" dirty="0"/>
              <a:t>:</a:t>
            </a:r>
            <a:endParaRPr lang="ru-RU" dirty="0"/>
          </a:p>
          <a:p>
            <a:r>
              <a:rPr lang="kk-KZ" dirty="0"/>
              <a:t> </a:t>
            </a:r>
            <a:r>
              <a:rPr lang="kk-KZ" dirty="0" smtClean="0">
                <a:solidFill>
                  <a:schemeClr val="bg2">
                    <a:lumMod val="25000"/>
                  </a:schemeClr>
                </a:solidFill>
              </a:rPr>
              <a:t>«ИСТОРИЯ- СВИДЕТЕЛЬ</a:t>
            </a:r>
            <a:r>
              <a:rPr lang="ru-RU" dirty="0">
                <a:solidFill>
                  <a:schemeClr val="bg2">
                    <a:lumMod val="25000"/>
                  </a:schemeClr>
                </a:solidFill>
              </a:rPr>
              <a:t> </a:t>
            </a:r>
            <a:r>
              <a:rPr lang="ru-RU" dirty="0" smtClean="0">
                <a:solidFill>
                  <a:schemeClr val="bg2">
                    <a:lumMod val="25000"/>
                  </a:schemeClr>
                </a:solidFill>
              </a:rPr>
              <a:t>ПРОШЛОГО,СВЕТ </a:t>
            </a:r>
            <a:r>
              <a:rPr lang="ru-RU" dirty="0">
                <a:solidFill>
                  <a:schemeClr val="bg2">
                    <a:lumMod val="25000"/>
                  </a:schemeClr>
                </a:solidFill>
              </a:rPr>
              <a:t>ИСТИНЫ,ЖИВАЯ ПАМЯТЬ»</a:t>
            </a:r>
            <a:r>
              <a:rPr lang="kk-KZ" dirty="0">
                <a:solidFill>
                  <a:schemeClr val="bg2">
                    <a:lumMod val="25000"/>
                  </a:schemeClr>
                </a:solidFill>
              </a:rPr>
              <a:t>.   </a:t>
            </a:r>
            <a:r>
              <a:rPr lang="kk-KZ" dirty="0"/>
              <a:t>Девиз декады «Знание это настоящее сокровище, а умение учиться -это ключ к нему»  осындай тақырыпта онкүндік өткізді. Ашық сабақтар, пәндік олимпиадалар өткізді, сыныптан тыс іс-шаралар, тәтті үзілістер және мұражайларға саяхат, видео-челендж «</a:t>
            </a:r>
            <a:r>
              <a:rPr lang="kk-KZ" dirty="0" smtClean="0"/>
              <a:t>Досболайық</a:t>
            </a:r>
            <a:r>
              <a:rPr lang="kk-KZ" dirty="0"/>
              <a:t>»  ұйымдастырылып  өткізді. </a:t>
            </a:r>
            <a:endParaRPr lang="ru-RU" dirty="0"/>
          </a:p>
          <a:p>
            <a:r>
              <a:rPr lang="kk-KZ" b="1" dirty="0">
                <a:solidFill>
                  <a:schemeClr val="bg2">
                    <a:lumMod val="25000"/>
                  </a:schemeClr>
                </a:solidFill>
              </a:rPr>
              <a:t>Бірлестік жұмысының күшті жағы: </a:t>
            </a:r>
            <a:r>
              <a:rPr lang="kk-KZ" dirty="0"/>
              <a:t>Әр сабақта интербелсенді әдіс-тәсілдерді қолданып, жасанды интелект, үлестірмелі материалдар,  рольдік ойындарды  қолданып оқушылардың қызығушылығын арттыра білді.</a:t>
            </a:r>
            <a:endParaRPr lang="ru-RU" dirty="0"/>
          </a:p>
          <a:p>
            <a:r>
              <a:rPr lang="kk-KZ" dirty="0"/>
              <a:t>Темирбаева Ж.А. тарих пәні мұғалімі авторлық бағдарлама жазылды. Қазіргі күнде Республикалық  оқу әдістемелік кеңеске жіберілді.</a:t>
            </a:r>
            <a:endParaRPr lang="ru-RU" dirty="0"/>
          </a:p>
          <a:p>
            <a:r>
              <a:rPr lang="kk-KZ" dirty="0"/>
              <a:t>Сулейменова Р.Р.  Красикова С.А., ғылыми жоба. Тақырыбы: «</a:t>
            </a:r>
            <a:r>
              <a:rPr lang="kk-KZ" dirty="0" smtClean="0"/>
              <a:t>Сакральные </a:t>
            </a:r>
            <a:r>
              <a:rPr lang="kk-KZ" dirty="0"/>
              <a:t>места Казахстана» осы бағытта авторлық бағдарлама жазу жоспарлануда.</a:t>
            </a:r>
            <a:endParaRPr lang="ru-RU" dirty="0"/>
          </a:p>
          <a:p>
            <a:r>
              <a:rPr lang="kk-KZ" dirty="0"/>
              <a:t>Бірлестік жұмысының осал тұстары: оқу-жаттығы жиынында жүрген оқушылармен көбірек кері байланыс жүргізіу. ҰБТ-да оқушылардың тарих пәнінен аз балл жинауы. Оқушылардың ҰБТ-ға дайындығын  күшейту керек. Берілген тапсырмалардың орындалуын қадағалау. Пәндік олимпиадалардың онлайн форматта қатысумен шектелуі.</a:t>
            </a:r>
            <a:endParaRPr lang="ru-RU" dirty="0"/>
          </a:p>
        </p:txBody>
      </p:sp>
    </p:spTree>
    <p:extLst>
      <p:ext uri="{BB962C8B-B14F-4D97-AF65-F5344CB8AC3E}">
        <p14:creationId xmlns:p14="http://schemas.microsoft.com/office/powerpoint/2010/main" val="3082805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3"/>
          </p:nvPr>
        </p:nvPicPr>
        <p:blipFill>
          <a:blip r:embed="rId2"/>
          <a:stretch>
            <a:fillRect/>
          </a:stretch>
        </p:blipFill>
        <p:spPr>
          <a:xfrm>
            <a:off x="222972" y="116632"/>
            <a:ext cx="8381476" cy="6408712"/>
          </a:xfrm>
          <a:prstGeom prst="rect">
            <a:avLst/>
          </a:prstGeom>
        </p:spPr>
      </p:pic>
    </p:spTree>
    <p:extLst>
      <p:ext uri="{BB962C8B-B14F-4D97-AF65-F5344CB8AC3E}">
        <p14:creationId xmlns:p14="http://schemas.microsoft.com/office/powerpoint/2010/main" val="1227709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3"/>
          </p:nvPr>
        </p:nvPicPr>
        <p:blipFill>
          <a:blip r:embed="rId2"/>
          <a:stretch>
            <a:fillRect/>
          </a:stretch>
        </p:blipFill>
        <p:spPr>
          <a:xfrm>
            <a:off x="3047149" y="3428521"/>
            <a:ext cx="6096851" cy="3429479"/>
          </a:xfrm>
          <a:prstGeom prst="rect">
            <a:avLst/>
          </a:prstGeom>
        </p:spPr>
      </p:pic>
      <p:pic>
        <p:nvPicPr>
          <p:cNvPr id="5" name="Рисунок 4"/>
          <p:cNvPicPr>
            <a:picLocks noChangeAspect="1"/>
          </p:cNvPicPr>
          <p:nvPr/>
        </p:nvPicPr>
        <p:blipFill>
          <a:blip r:embed="rId3"/>
          <a:stretch>
            <a:fillRect/>
          </a:stretch>
        </p:blipFill>
        <p:spPr>
          <a:xfrm>
            <a:off x="107504" y="17249"/>
            <a:ext cx="6096851" cy="3429479"/>
          </a:xfrm>
          <a:prstGeom prst="rect">
            <a:avLst/>
          </a:prstGeom>
        </p:spPr>
      </p:pic>
    </p:spTree>
    <p:extLst>
      <p:ext uri="{BB962C8B-B14F-4D97-AF65-F5344CB8AC3E}">
        <p14:creationId xmlns:p14="http://schemas.microsoft.com/office/powerpoint/2010/main" val="2864962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0"/>
            <a:ext cx="8640960" cy="6453336"/>
          </a:xfrm>
        </p:spPr>
        <p:txBody>
          <a:bodyPr>
            <a:normAutofit fontScale="77500" lnSpcReduction="20000"/>
          </a:bodyPr>
          <a:lstStyle/>
          <a:p>
            <a:pPr algn="ctr"/>
            <a:r>
              <a:rPr lang="kk-KZ" b="1" dirty="0"/>
              <a:t> </a:t>
            </a:r>
            <a:endParaRPr lang="ru-RU" b="1" dirty="0">
              <a:solidFill>
                <a:srgbClr val="0070C0"/>
              </a:solidFill>
            </a:endParaRPr>
          </a:p>
          <a:p>
            <a:pPr algn="ctr"/>
            <a:r>
              <a:rPr lang="kk-KZ" b="1" dirty="0">
                <a:solidFill>
                  <a:srgbClr val="0070C0"/>
                </a:solidFill>
              </a:rPr>
              <a:t>Политехникалық пәндер </a:t>
            </a:r>
            <a:r>
              <a:rPr lang="kk-KZ" b="1" dirty="0" smtClean="0">
                <a:solidFill>
                  <a:srgbClr val="0070C0"/>
                </a:solidFill>
              </a:rPr>
              <a:t>бірлестігі</a:t>
            </a:r>
          </a:p>
          <a:p>
            <a:r>
              <a:rPr lang="kk-KZ" dirty="0" smtClean="0"/>
              <a:t>ӘБ </a:t>
            </a:r>
            <a:r>
              <a:rPr lang="kk-KZ" dirty="0"/>
              <a:t>жетекшісі Игнатенко В.С., бірлестік құрамына математика, химия, физика, география, биология және дене шынықтыру  пәндер мұғалімдері кіреді.</a:t>
            </a:r>
            <a:endParaRPr lang="ru-RU" dirty="0"/>
          </a:p>
          <a:p>
            <a:r>
              <a:rPr lang="kk-KZ" dirty="0" smtClean="0"/>
              <a:t>Мақсаты:</a:t>
            </a:r>
            <a:r>
              <a:rPr lang="ru-RU" dirty="0" smtClean="0"/>
              <a:t>Изучить </a:t>
            </a:r>
            <a:r>
              <a:rPr lang="ru-RU" dirty="0"/>
              <a:t>и активно использовать инновационные технологии, пользоваться Интернет-ресурсами в учебно-воспитательном процессе с целью развития личности учащихся, их творческих и интеллектуальных способностей, а также улучшения качества образования.</a:t>
            </a:r>
          </a:p>
          <a:p>
            <a:pPr lvl="0"/>
            <a:r>
              <a:rPr lang="ru-RU" dirty="0"/>
              <a:t>Совершенствовать качество преподавания предметов политехнического цикла путем внедрения современных образовательных технологий</a:t>
            </a:r>
          </a:p>
          <a:p>
            <a:pPr lvl="0"/>
            <a:r>
              <a:rPr lang="ru-RU" dirty="0"/>
              <a:t>Повысить уровень подготовки учащихся к итоговой аттестации и ЕНТ по предметам политехнического цикла через внедрение современных образовательных технологий (проектной, исследовательской, ИКТ)</a:t>
            </a:r>
          </a:p>
          <a:p>
            <a:r>
              <a:rPr lang="kk-KZ" dirty="0"/>
              <a:t>Желтоқсан айының 07-20 аралығында ӘБ онкүндігі өтті. Тақырыбы: «Земля- наш общий дом» мектептің кіре берісі безендірілді. Экологиялық тақырыпта ашық сабақтар,  «Мен  математиканы жақсы көремін» сыныптан тыс  іс-шара, «Жағымсыз қылықтар» сыныптан тыс іс шара, «Электричество в живых организмах» дебат , «Квадратные уравнения» ашық сабақ  және математика пәні бойынша мектеп ішілік  олимпиада ұйымдастырып  өтті.</a:t>
            </a:r>
            <a:endParaRPr lang="ru-RU" dirty="0"/>
          </a:p>
          <a:p>
            <a:r>
              <a:rPr lang="kk-KZ" dirty="0"/>
              <a:t>Сәтті тұстары: оқушылар республикалық қашықтық олимпиадаларға қатысып жүлделі орындар алды. Сабақта әр түрлі әдіс-тәсілдерді қолданып және оларды өмірде қолдана білуге баулыды. </a:t>
            </a:r>
            <a:endParaRPr lang="ru-RU" dirty="0"/>
          </a:p>
          <a:p>
            <a:r>
              <a:rPr lang="kk-KZ" dirty="0"/>
              <a:t>Сәтсіз тұстары: Математика физика пәндерінен ғылыми жобалардың болмауы. Оқу – жаттығу жиынына кеткен оқушылармен жұмысты күшейту. Пәндік олимпиадалардың онлайн форматта қатысумен шектелуі</a:t>
            </a:r>
            <a:endParaRPr lang="ru-RU" dirty="0"/>
          </a:p>
          <a:p>
            <a:r>
              <a:rPr lang="kk-KZ" dirty="0"/>
              <a:t> </a:t>
            </a:r>
            <a:endParaRPr lang="ru-RU" dirty="0"/>
          </a:p>
          <a:p>
            <a:endParaRPr lang="ru-RU" dirty="0"/>
          </a:p>
        </p:txBody>
      </p:sp>
    </p:spTree>
    <p:extLst>
      <p:ext uri="{BB962C8B-B14F-4D97-AF65-F5344CB8AC3E}">
        <p14:creationId xmlns:p14="http://schemas.microsoft.com/office/powerpoint/2010/main" val="2126502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3"/>
          </p:nvPr>
        </p:nvPicPr>
        <p:blipFill>
          <a:blip r:embed="rId2"/>
          <a:stretch>
            <a:fillRect/>
          </a:stretch>
        </p:blipFill>
        <p:spPr>
          <a:xfrm>
            <a:off x="179512" y="188640"/>
            <a:ext cx="8712968" cy="6230750"/>
          </a:xfrm>
          <a:prstGeom prst="rect">
            <a:avLst/>
          </a:prstGeom>
        </p:spPr>
      </p:pic>
    </p:spTree>
    <p:extLst>
      <p:ext uri="{BB962C8B-B14F-4D97-AF65-F5344CB8AC3E}">
        <p14:creationId xmlns:p14="http://schemas.microsoft.com/office/powerpoint/2010/main" val="4003117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0"/>
            <a:ext cx="4572638" cy="3429479"/>
          </a:xfrm>
          <a:prstGeom prst="rect">
            <a:avLst/>
          </a:prstGeom>
        </p:spPr>
      </p:pic>
      <p:sp>
        <p:nvSpPr>
          <p:cNvPr id="2" name="Заголовок 1"/>
          <p:cNvSpPr>
            <a:spLocks noGrp="1"/>
          </p:cNvSpPr>
          <p:nvPr>
            <p:ph type="title"/>
          </p:nvPr>
        </p:nvSpPr>
        <p:spPr/>
        <p:txBody>
          <a:bodyPr/>
          <a:lstStyle/>
          <a:p>
            <a:endParaRPr lang="ru-RU" dirty="0"/>
          </a:p>
        </p:txBody>
      </p:sp>
      <p:pic>
        <p:nvPicPr>
          <p:cNvPr id="5" name="Рисунок 4"/>
          <p:cNvPicPr>
            <a:picLocks noChangeAspect="1"/>
          </p:cNvPicPr>
          <p:nvPr/>
        </p:nvPicPr>
        <p:blipFill>
          <a:blip r:embed="rId3"/>
          <a:stretch>
            <a:fillRect/>
          </a:stretch>
        </p:blipFill>
        <p:spPr>
          <a:xfrm>
            <a:off x="13238" y="4337"/>
            <a:ext cx="4522888" cy="3392166"/>
          </a:xfrm>
          <a:prstGeom prst="rect">
            <a:avLst/>
          </a:prstGeom>
        </p:spPr>
      </p:pic>
      <p:pic>
        <p:nvPicPr>
          <p:cNvPr id="7" name="Объект 6"/>
          <p:cNvPicPr>
            <a:picLocks noGrp="1" noChangeAspect="1"/>
          </p:cNvPicPr>
          <p:nvPr>
            <p:ph sz="quarter" idx="13"/>
          </p:nvPr>
        </p:nvPicPr>
        <p:blipFill>
          <a:blip r:embed="rId4"/>
          <a:stretch>
            <a:fillRect/>
          </a:stretch>
        </p:blipFill>
        <p:spPr>
          <a:xfrm>
            <a:off x="4585876" y="22655"/>
            <a:ext cx="4572638" cy="3429479"/>
          </a:xfrm>
          <a:prstGeom prst="rect">
            <a:avLst/>
          </a:prstGeom>
        </p:spPr>
      </p:pic>
      <p:pic>
        <p:nvPicPr>
          <p:cNvPr id="9" name="Рисунок 8"/>
          <p:cNvPicPr>
            <a:picLocks noChangeAspect="1"/>
          </p:cNvPicPr>
          <p:nvPr/>
        </p:nvPicPr>
        <p:blipFill>
          <a:blip r:embed="rId2"/>
          <a:stretch>
            <a:fillRect/>
          </a:stretch>
        </p:blipFill>
        <p:spPr>
          <a:xfrm>
            <a:off x="2249807" y="3369366"/>
            <a:ext cx="4572638" cy="3429479"/>
          </a:xfrm>
          <a:prstGeom prst="rect">
            <a:avLst/>
          </a:prstGeom>
        </p:spPr>
      </p:pic>
    </p:spTree>
    <p:extLst>
      <p:ext uri="{BB962C8B-B14F-4D97-AF65-F5344CB8AC3E}">
        <p14:creationId xmlns:p14="http://schemas.microsoft.com/office/powerpoint/2010/main" val="594646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2"/>
          <a:stretch>
            <a:fillRect/>
          </a:stretch>
        </p:blipFill>
        <p:spPr>
          <a:xfrm>
            <a:off x="3563888" y="-622264"/>
            <a:ext cx="5652758" cy="4464496"/>
          </a:xfrm>
          <a:prstGeom prst="rect">
            <a:avLst/>
          </a:prstGeom>
        </p:spPr>
      </p:pic>
      <p:pic>
        <p:nvPicPr>
          <p:cNvPr id="4" name="Объект 3"/>
          <p:cNvPicPr>
            <a:picLocks noGrp="1" noChangeAspect="1"/>
          </p:cNvPicPr>
          <p:nvPr>
            <p:ph sz="quarter" idx="13"/>
          </p:nvPr>
        </p:nvPicPr>
        <p:blipFill>
          <a:blip r:embed="rId3"/>
          <a:stretch>
            <a:fillRect/>
          </a:stretch>
        </p:blipFill>
        <p:spPr>
          <a:xfrm>
            <a:off x="230521" y="3068960"/>
            <a:ext cx="5666602" cy="3547029"/>
          </a:xfrm>
          <a:prstGeom prst="rect">
            <a:avLst/>
          </a:prstGeom>
        </p:spPr>
      </p:pic>
    </p:spTree>
    <p:extLst>
      <p:ext uri="{BB962C8B-B14F-4D97-AF65-F5344CB8AC3E}">
        <p14:creationId xmlns:p14="http://schemas.microsoft.com/office/powerpoint/2010/main" val="3279179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27602" y="1522253"/>
            <a:ext cx="4627265" cy="2767824"/>
          </a:xfrm>
          <a:prstGeom prst="rect">
            <a:avLst/>
          </a:prstGeom>
        </p:spPr>
      </p:pic>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3"/>
          </p:nvPr>
        </p:nvPicPr>
        <p:blipFill>
          <a:blip r:embed="rId3"/>
          <a:stretch>
            <a:fillRect/>
          </a:stretch>
        </p:blipFill>
        <p:spPr>
          <a:xfrm>
            <a:off x="3131840" y="3429000"/>
            <a:ext cx="5938019" cy="3414310"/>
          </a:xfrm>
          <a:prstGeom prst="rect">
            <a:avLst/>
          </a:prstGeom>
        </p:spPr>
      </p:pic>
      <p:sp>
        <p:nvSpPr>
          <p:cNvPr id="5" name="Прямоугольник 4"/>
          <p:cNvSpPr/>
          <p:nvPr/>
        </p:nvSpPr>
        <p:spPr>
          <a:xfrm>
            <a:off x="539552" y="188640"/>
            <a:ext cx="7614592" cy="1200329"/>
          </a:xfrm>
          <a:prstGeom prst="rect">
            <a:avLst/>
          </a:prstGeom>
        </p:spPr>
        <p:txBody>
          <a:bodyPr wrap="square">
            <a:spAutoFit/>
          </a:bodyPr>
          <a:lstStyle/>
          <a:p>
            <a:r>
              <a:rPr lang="kk-KZ" dirty="0">
                <a:ea typeface="Calibri" panose="020F0502020204030204" pitchFamily="34" charset="0"/>
                <a:cs typeface="Times New Roman" panose="02020603050405020304" pitchFamily="18" charset="0"/>
              </a:rPr>
              <a:t> 2024 жылдың ақпан айында </a:t>
            </a:r>
            <a:r>
              <a:rPr lang="kk-KZ" dirty="0" smtClean="0">
                <a:ea typeface="Calibri" panose="020F0502020204030204" pitchFamily="34" charset="0"/>
                <a:cs typeface="Times New Roman" panose="02020603050405020304" pitchFamily="18" charset="0"/>
              </a:rPr>
              <a:t>РСК </a:t>
            </a:r>
            <a:r>
              <a:rPr lang="kk-KZ" dirty="0">
                <a:ea typeface="Calibri" panose="020F0502020204030204" pitchFamily="34" charset="0"/>
                <a:cs typeface="Times New Roman" panose="02020603050405020304" pitchFamily="18" charset="0"/>
              </a:rPr>
              <a:t>базасында пікірталастар өткізілді, оған біздің мектеп оқушылары Дана Абраимова және </a:t>
            </a:r>
            <a:r>
              <a:rPr lang="kk-KZ" dirty="0" smtClean="0">
                <a:ea typeface="Calibri" panose="020F0502020204030204" pitchFamily="34" charset="0"/>
                <a:cs typeface="Times New Roman" panose="02020603050405020304" pitchFamily="18" charset="0"/>
              </a:rPr>
              <a:t>Иемберген </a:t>
            </a:r>
            <a:r>
              <a:rPr lang="kk-KZ" dirty="0">
                <a:ea typeface="Calibri" panose="020F0502020204030204" pitchFamily="34" charset="0"/>
                <a:cs typeface="Times New Roman" panose="02020603050405020304" pitchFamily="18" charset="0"/>
              </a:rPr>
              <a:t>Ақниет қатысты. Оқушыларды тарих пәнінің мұғалімдері Темірбаева Жанар Амангелдіқызы, Абикеев Кенжеалы Жұмағазиұлы дайындады.</a:t>
            </a:r>
            <a:endParaRPr lang="ru-RU" dirty="0"/>
          </a:p>
        </p:txBody>
      </p:sp>
    </p:spTree>
    <p:extLst>
      <p:ext uri="{BB962C8B-B14F-4D97-AF65-F5344CB8AC3E}">
        <p14:creationId xmlns:p14="http://schemas.microsoft.com/office/powerpoint/2010/main" val="32401790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04664"/>
            <a:ext cx="6552728" cy="6120680"/>
          </a:xfrm>
        </p:spPr>
        <p:txBody>
          <a:bodyPr/>
          <a:lstStyle/>
          <a:p>
            <a:pPr algn="l">
              <a:lnSpc>
                <a:spcPct val="107000"/>
              </a:lnSpc>
              <a:spcAft>
                <a:spcPts val="0"/>
              </a:spcAft>
            </a:pPr>
            <a:r>
              <a:rPr lang="ru-RU" sz="2000" dirty="0" smtClean="0">
                <a:effectLst/>
                <a:ea typeface="Calibri" panose="020F0502020204030204" pitchFamily="34" charset="0"/>
                <a:cs typeface="Times New Roman" panose="02020603050405020304" pitchFamily="18" charset="0"/>
              </a:rPr>
              <a:t>           </a:t>
            </a:r>
            <a:r>
              <a:rPr lang="ru-RU" sz="2000" dirty="0" err="1" smtClean="0">
                <a:effectLst/>
                <a:ea typeface="Calibri" panose="020F0502020204030204" pitchFamily="34" charset="0"/>
                <a:cs typeface="Times New Roman" panose="02020603050405020304" pitchFamily="18" charset="0"/>
              </a:rPr>
              <a:t>Мектептің</a:t>
            </a:r>
            <a:r>
              <a:rPr lang="ru-RU" sz="2000" dirty="0" smtClean="0">
                <a:effectLst/>
                <a:ea typeface="Calibri" panose="020F0502020204030204" pitchFamily="34" charset="0"/>
                <a:cs typeface="Times New Roman" panose="02020603050405020304" pitchFamily="18" charset="0"/>
              </a:rPr>
              <a:t> </a:t>
            </a:r>
            <a:r>
              <a:rPr lang="ru-RU" sz="2000" dirty="0" err="1">
                <a:effectLst/>
                <a:ea typeface="Calibri" panose="020F0502020204030204" pitchFamily="34" charset="0"/>
                <a:cs typeface="Times New Roman" panose="02020603050405020304" pitchFamily="18" charset="0"/>
              </a:rPr>
              <a:t>материалдық-техникалық</a:t>
            </a:r>
            <a:r>
              <a:rPr lang="ru-RU" sz="2000" dirty="0">
                <a:effectLst/>
                <a:ea typeface="Calibri" panose="020F0502020204030204" pitchFamily="34" charset="0"/>
                <a:cs typeface="Times New Roman" panose="02020603050405020304" pitchFamily="18" charset="0"/>
              </a:rPr>
              <a:t> </a:t>
            </a:r>
            <a:r>
              <a:rPr lang="ru-RU" sz="2000" dirty="0" err="1">
                <a:effectLst/>
                <a:ea typeface="Calibri" panose="020F0502020204030204" pitchFamily="34" charset="0"/>
                <a:cs typeface="Times New Roman" panose="02020603050405020304" pitchFamily="18" charset="0"/>
              </a:rPr>
              <a:t>базасы</a:t>
            </a:r>
            <a:r>
              <a:rPr lang="ru-RU" sz="2000" dirty="0">
                <a:effectLst/>
                <a:ea typeface="Calibri" panose="020F0502020204030204" pitchFamily="34" charset="0"/>
                <a:cs typeface="Times New Roman" panose="02020603050405020304" pitchFamily="18" charset="0"/>
              </a:rPr>
              <a:t> </a:t>
            </a:r>
            <a:br>
              <a:rPr lang="ru-RU" sz="2000" dirty="0">
                <a:effectLst/>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О</a:t>
            </a:r>
            <a:r>
              <a:rPr lang="ru-RU" sz="2000" b="0" dirty="0" err="1">
                <a:solidFill>
                  <a:schemeClr val="tx1"/>
                </a:solidFill>
                <a:effectLst/>
                <a:ea typeface="Calibri" panose="020F0502020204030204" pitchFamily="34" charset="0"/>
                <a:cs typeface="Times New Roman" panose="02020603050405020304" pitchFamily="18" charset="0"/>
              </a:rPr>
              <a:t>қу</a:t>
            </a:r>
            <a:r>
              <a:rPr lang="ru-RU" sz="2000" b="0" dirty="0">
                <a:solidFill>
                  <a:schemeClr val="tx1"/>
                </a:solidFill>
                <a:effectLst/>
                <a:ea typeface="Calibri" panose="020F0502020204030204" pitchFamily="34" charset="0"/>
                <a:cs typeface="Times New Roman" panose="02020603050405020304" pitchFamily="18" charset="0"/>
              </a:rPr>
              <a:t> </a:t>
            </a:r>
            <a:r>
              <a:rPr lang="ru-RU" sz="2000" b="0" dirty="0" err="1" smtClean="0">
                <a:solidFill>
                  <a:schemeClr val="tx1"/>
                </a:solidFill>
                <a:effectLst/>
                <a:ea typeface="Calibri" panose="020F0502020204030204" pitchFamily="34" charset="0"/>
                <a:cs typeface="Times New Roman" panose="02020603050405020304" pitchFamily="18" charset="0"/>
              </a:rPr>
              <a:t>кабинеттерінің</a:t>
            </a:r>
            <a:r>
              <a:rPr lang="ru-RU" sz="2000" b="0" dirty="0" smtClean="0">
                <a:solidFill>
                  <a:schemeClr val="tx1"/>
                </a:solidFill>
                <a:effectLst/>
                <a:ea typeface="Calibri" panose="020F0502020204030204" pitchFamily="34" charset="0"/>
                <a:cs typeface="Times New Roman" panose="02020603050405020304" pitchFamily="18" charset="0"/>
              </a:rPr>
              <a:t> саны–</a:t>
            </a:r>
            <a:r>
              <a:rPr lang="ru-RU" sz="2000" b="0" dirty="0">
                <a:solidFill>
                  <a:schemeClr val="tx1"/>
                </a:solidFill>
                <a:effectLst/>
                <a:ea typeface="Calibri" panose="020F0502020204030204" pitchFamily="34" charset="0"/>
                <a:cs typeface="Times New Roman" panose="02020603050405020304" pitchFamily="18" charset="0"/>
              </a:rPr>
              <a:t> </a:t>
            </a:r>
            <a:r>
              <a:rPr lang="ru-RU" sz="2000" b="0" dirty="0" smtClean="0">
                <a:solidFill>
                  <a:schemeClr val="tx1"/>
                </a:solidFill>
                <a:effectLst/>
                <a:ea typeface="Calibri" panose="020F0502020204030204" pitchFamily="34" charset="0"/>
                <a:cs typeface="Times New Roman" panose="02020603050405020304" pitchFamily="18" charset="0"/>
              </a:rPr>
              <a:t>25</a:t>
            </a:r>
            <a:r>
              <a:rPr lang="ru-RU" sz="2000" b="0" dirty="0">
                <a:solidFill>
                  <a:schemeClr val="tx1"/>
                </a:solidFill>
                <a:effectLst/>
                <a:ea typeface="Calibri" panose="020F0502020204030204" pitchFamily="34" charset="0"/>
                <a:cs typeface="Times New Roman" panose="02020603050405020304" pitchFamily="18" charset="0"/>
              </a:rPr>
              <a:t/>
            </a:r>
            <a:br>
              <a:rPr lang="ru-RU" sz="2000" b="0" dirty="0">
                <a:solidFill>
                  <a:schemeClr val="tx1"/>
                </a:solidFill>
                <a:effectLst/>
                <a:ea typeface="Calibri" panose="020F0502020204030204" pitchFamily="34" charset="0"/>
                <a:cs typeface="Times New Roman" panose="02020603050405020304" pitchFamily="18" charset="0"/>
              </a:rPr>
            </a:br>
            <a:r>
              <a:rPr lang="ru-RU" sz="2000" b="0" dirty="0">
                <a:solidFill>
                  <a:schemeClr val="tx1"/>
                </a:solidFill>
                <a:effectLst/>
                <a:ea typeface="Calibri" panose="020F0502020204030204" pitchFamily="34" charset="0"/>
                <a:cs typeface="Times New Roman" panose="02020603050405020304" pitchFamily="18" charset="0"/>
              </a:rPr>
              <a:t>Лингафон</a:t>
            </a:r>
            <a:r>
              <a:rPr lang="kk-KZ" sz="2000" b="0" dirty="0">
                <a:solidFill>
                  <a:schemeClr val="tx1"/>
                </a:solidFill>
                <a:effectLst/>
                <a:ea typeface="Calibri" panose="020F0502020204030204" pitchFamily="34" charset="0"/>
                <a:cs typeface="Times New Roman" panose="02020603050405020304" pitchFamily="18" charset="0"/>
              </a:rPr>
              <a:t> </a:t>
            </a:r>
            <a:r>
              <a:rPr lang="kk-KZ" sz="2000" b="0" dirty="0" smtClean="0">
                <a:solidFill>
                  <a:schemeClr val="tx1"/>
                </a:solidFill>
                <a:effectLst/>
                <a:ea typeface="Calibri" panose="020F0502020204030204" pitchFamily="34" charset="0"/>
                <a:cs typeface="Times New Roman" panose="02020603050405020304" pitchFamily="18" charset="0"/>
              </a:rPr>
              <a:t>кабинеті-1</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Информатика кабинеті-1</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Қазақ тілі мен әдебиеті кабинеті – </a:t>
            </a:r>
            <a:r>
              <a:rPr lang="kk-KZ" sz="2000" b="0" dirty="0" smtClean="0">
                <a:solidFill>
                  <a:schemeClr val="tx1"/>
                </a:solidFill>
                <a:effectLst/>
                <a:ea typeface="Calibri" panose="020F0502020204030204" pitchFamily="34" charset="0"/>
                <a:cs typeface="Times New Roman" panose="02020603050405020304" pitchFamily="18" charset="0"/>
              </a:rPr>
              <a:t>4</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Орыс тілі мен әдебиеті кабинеті – </a:t>
            </a:r>
            <a:r>
              <a:rPr lang="kk-KZ" sz="2000" b="0" dirty="0" smtClean="0">
                <a:solidFill>
                  <a:schemeClr val="tx1"/>
                </a:solidFill>
                <a:effectLst/>
                <a:ea typeface="Calibri" panose="020F0502020204030204" pitchFamily="34" charset="0"/>
                <a:cs typeface="Times New Roman" panose="02020603050405020304" pitchFamily="18" charset="0"/>
              </a:rPr>
              <a:t>2</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Ағылшын тілі кабинеті – 3</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Математика кабинеті – </a:t>
            </a:r>
            <a:r>
              <a:rPr lang="kk-KZ" sz="2000" b="0" dirty="0" smtClean="0">
                <a:solidFill>
                  <a:schemeClr val="tx1"/>
                </a:solidFill>
                <a:effectLst/>
                <a:ea typeface="Calibri" panose="020F0502020204030204" pitchFamily="34" charset="0"/>
                <a:cs typeface="Times New Roman" panose="02020603050405020304" pitchFamily="18" charset="0"/>
              </a:rPr>
              <a:t>3</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Тарих </a:t>
            </a:r>
            <a:r>
              <a:rPr lang="kk-KZ" sz="2000" b="0" dirty="0" smtClean="0">
                <a:solidFill>
                  <a:schemeClr val="tx1"/>
                </a:solidFill>
                <a:effectLst/>
                <a:ea typeface="Calibri" panose="020F0502020204030204" pitchFamily="34" charset="0"/>
                <a:cs typeface="Times New Roman" panose="02020603050405020304" pitchFamily="18" charset="0"/>
              </a:rPr>
              <a:t>кабинеті-3</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Физика кабинеті -</a:t>
            </a:r>
            <a:r>
              <a:rPr lang="kk-KZ" sz="2000" b="0" dirty="0" smtClean="0">
                <a:solidFill>
                  <a:schemeClr val="tx1"/>
                </a:solidFill>
                <a:effectLst/>
                <a:ea typeface="Calibri" panose="020F0502020204030204" pitchFamily="34" charset="0"/>
                <a:cs typeface="Times New Roman" panose="02020603050405020304" pitchFamily="18" charset="0"/>
              </a:rPr>
              <a:t>1</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smtClean="0">
                <a:solidFill>
                  <a:schemeClr val="tx1"/>
                </a:solidFill>
                <a:effectLst/>
                <a:ea typeface="Calibri" panose="020F0502020204030204" pitchFamily="34" charset="0"/>
                <a:cs typeface="Times New Roman" panose="02020603050405020304" pitchFamily="18" charset="0"/>
              </a:rPr>
              <a:t>Химия </a:t>
            </a:r>
            <a:r>
              <a:rPr lang="kk-KZ" sz="2000" b="0" dirty="0">
                <a:solidFill>
                  <a:schemeClr val="tx1"/>
                </a:solidFill>
                <a:effectLst/>
                <a:ea typeface="Calibri" panose="020F0502020204030204" pitchFamily="34" charset="0"/>
                <a:cs typeface="Times New Roman" panose="02020603050405020304" pitchFamily="18" charset="0"/>
              </a:rPr>
              <a:t>кабинеті -</a:t>
            </a:r>
            <a:r>
              <a:rPr lang="kk-KZ" sz="2000" b="0" dirty="0" smtClean="0">
                <a:solidFill>
                  <a:schemeClr val="tx1"/>
                </a:solidFill>
                <a:effectLst/>
                <a:ea typeface="Calibri" panose="020F0502020204030204" pitchFamily="34" charset="0"/>
                <a:cs typeface="Times New Roman" panose="02020603050405020304" pitchFamily="18" charset="0"/>
              </a:rPr>
              <a:t>1</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smtClean="0">
                <a:solidFill>
                  <a:schemeClr val="tx1"/>
                </a:solidFill>
                <a:effectLst/>
                <a:ea typeface="Calibri" panose="020F0502020204030204" pitchFamily="34" charset="0"/>
                <a:cs typeface="Times New Roman" panose="02020603050405020304" pitchFamily="18" charset="0"/>
              </a:rPr>
              <a:t>Биология кабинеті-1</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География кабинеті -</a:t>
            </a:r>
            <a:r>
              <a:rPr lang="kk-KZ" sz="2000" b="0" dirty="0" smtClean="0">
                <a:solidFill>
                  <a:schemeClr val="tx1"/>
                </a:solidFill>
                <a:effectLst/>
                <a:ea typeface="Calibri" panose="020F0502020204030204" pitchFamily="34" charset="0"/>
                <a:cs typeface="Times New Roman" panose="02020603050405020304" pitchFamily="18" charset="0"/>
              </a:rPr>
              <a:t>1</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Арнайы пәндер </a:t>
            </a:r>
            <a:r>
              <a:rPr lang="kk-KZ" sz="2000" b="0" dirty="0" smtClean="0">
                <a:solidFill>
                  <a:schemeClr val="tx1"/>
                </a:solidFill>
                <a:effectLst/>
                <a:ea typeface="Calibri" panose="020F0502020204030204" pitchFamily="34" charset="0"/>
                <a:cs typeface="Times New Roman" panose="02020603050405020304" pitchFamily="18" charset="0"/>
              </a:rPr>
              <a:t>кабинеті-2</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Педагогика психология </a:t>
            </a:r>
            <a:r>
              <a:rPr lang="kk-KZ" sz="2000" b="0" dirty="0" smtClean="0">
                <a:solidFill>
                  <a:schemeClr val="tx1"/>
                </a:solidFill>
                <a:effectLst/>
                <a:ea typeface="Calibri" panose="020F0502020204030204" pitchFamily="34" charset="0"/>
                <a:cs typeface="Times New Roman" panose="02020603050405020304" pitchFamily="18" charset="0"/>
              </a:rPr>
              <a:t>кабинеті-1</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Анатомия </a:t>
            </a:r>
            <a:r>
              <a:rPr lang="kk-KZ" sz="2000" b="0" dirty="0" smtClean="0">
                <a:solidFill>
                  <a:schemeClr val="tx1"/>
                </a:solidFill>
                <a:effectLst/>
                <a:ea typeface="Calibri" panose="020F0502020204030204" pitchFamily="34" charset="0"/>
                <a:cs typeface="Times New Roman" panose="02020603050405020304" pitchFamily="18" charset="0"/>
              </a:rPr>
              <a:t>кабинеті-1</a:t>
            </a:r>
            <a: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2000" b="0" dirty="0">
                <a:solidFill>
                  <a:schemeClr val="tx1"/>
                </a:solidFill>
                <a:effectLst/>
                <a:ea typeface="Calibri" panose="020F0502020204030204" pitchFamily="34" charset="0"/>
                <a:cs typeface="Times New Roman" panose="02020603050405020304" pitchFamily="18" charset="0"/>
              </a:rPr>
              <a:t>Кітапхана  – </a:t>
            </a:r>
            <a:r>
              <a:rPr lang="kk-KZ" sz="2000" b="0" dirty="0" smtClean="0">
                <a:solidFill>
                  <a:schemeClr val="tx1"/>
                </a:solidFill>
                <a:effectLst/>
                <a:ea typeface="Calibri" panose="020F0502020204030204" pitchFamily="34" charset="0"/>
                <a:cs typeface="Times New Roman" panose="02020603050405020304" pitchFamily="18" charset="0"/>
              </a:rPr>
              <a:t>1</a:t>
            </a:r>
            <a:endParaRPr lang="ru-RU" sz="2000" b="0" dirty="0">
              <a:solidFill>
                <a:schemeClr val="tx1"/>
              </a:solidFill>
            </a:endParaRPr>
          </a:p>
        </p:txBody>
      </p:sp>
      <p:pic>
        <p:nvPicPr>
          <p:cNvPr id="1026" name="Picture 2" descr="Картинки про школу для презентации - 80 фото"/>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293096"/>
            <a:ext cx="2714037" cy="2564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873241"/>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sz="quarter" idx="13"/>
          </p:nvPr>
        </p:nvPicPr>
        <p:blipFill>
          <a:blip r:embed="rId2"/>
          <a:stretch>
            <a:fillRect/>
          </a:stretch>
        </p:blipFill>
        <p:spPr>
          <a:xfrm>
            <a:off x="323528" y="1200329"/>
            <a:ext cx="8496944" cy="5480857"/>
          </a:xfrm>
          <a:prstGeom prst="rect">
            <a:avLst/>
          </a:prstGeom>
        </p:spPr>
      </p:pic>
      <p:sp>
        <p:nvSpPr>
          <p:cNvPr id="7" name="Прямоугольник 6"/>
          <p:cNvSpPr/>
          <p:nvPr/>
        </p:nvSpPr>
        <p:spPr>
          <a:xfrm>
            <a:off x="827584" y="0"/>
            <a:ext cx="7902624" cy="1200329"/>
          </a:xfrm>
          <a:prstGeom prst="rect">
            <a:avLst/>
          </a:prstGeom>
        </p:spPr>
        <p:txBody>
          <a:bodyPr wrap="square">
            <a:spAutoFit/>
          </a:bodyPr>
          <a:lstStyle/>
          <a:p>
            <a:r>
              <a:rPr lang="kk-KZ" dirty="0">
                <a:ea typeface="Calibri" panose="020F0502020204030204" pitchFamily="34" charset="0"/>
                <a:cs typeface="Times New Roman" panose="02020603050405020304" pitchFamily="18" charset="0"/>
              </a:rPr>
              <a:t>2024 жылдың </a:t>
            </a:r>
            <a:r>
              <a:rPr lang="kk-KZ" dirty="0" smtClean="0">
                <a:ea typeface="Calibri" panose="020F0502020204030204" pitchFamily="34" charset="0"/>
                <a:cs typeface="Times New Roman" panose="02020603050405020304" pitchFamily="18" charset="0"/>
              </a:rPr>
              <a:t>сәуір </a:t>
            </a:r>
            <a:r>
              <a:rPr lang="kk-KZ" dirty="0">
                <a:ea typeface="Calibri" panose="020F0502020204030204" pitchFamily="34" charset="0"/>
                <a:cs typeface="Times New Roman" panose="02020603050405020304" pitchFamily="18" charset="0"/>
              </a:rPr>
              <a:t>айында </a:t>
            </a:r>
            <a:r>
              <a:rPr lang="kk-KZ" dirty="0" smtClean="0">
                <a:ea typeface="Calibri" panose="020F0502020204030204" pitchFamily="34" charset="0"/>
                <a:cs typeface="Times New Roman" panose="02020603050405020304" pitchFamily="18" charset="0"/>
              </a:rPr>
              <a:t>Шаңырақ ОРРММИК  пікірталастар </a:t>
            </a:r>
            <a:r>
              <a:rPr lang="kk-KZ" dirty="0">
                <a:ea typeface="Calibri" panose="020F0502020204030204" pitchFamily="34" charset="0"/>
                <a:cs typeface="Times New Roman" panose="02020603050405020304" pitchFamily="18" charset="0"/>
              </a:rPr>
              <a:t>өткізілді, оған біздің мектеп оқушылары Дана Абраимова және Иемберген Ақниет </a:t>
            </a:r>
            <a:r>
              <a:rPr lang="kk-KZ" dirty="0" smtClean="0">
                <a:ea typeface="Calibri" panose="020F0502020204030204" pitchFamily="34" charset="0"/>
                <a:cs typeface="Times New Roman" panose="02020603050405020304" pitchFamily="18" charset="0"/>
              </a:rPr>
              <a:t>қатысып 3 орын иемденді. </a:t>
            </a:r>
            <a:r>
              <a:rPr lang="kk-KZ" dirty="0">
                <a:ea typeface="Calibri" panose="020F0502020204030204" pitchFamily="34" charset="0"/>
                <a:cs typeface="Times New Roman" panose="02020603050405020304" pitchFamily="18" charset="0"/>
              </a:rPr>
              <a:t>Оқушыларды </a:t>
            </a:r>
            <a:r>
              <a:rPr lang="kk-KZ" dirty="0" smtClean="0">
                <a:ea typeface="Calibri" panose="020F0502020204030204" pitchFamily="34" charset="0"/>
                <a:cs typeface="Times New Roman" panose="02020603050405020304" pitchFamily="18" charset="0"/>
              </a:rPr>
              <a:t>  Төлбасы Айжан Қанатқызы және Утегенов Тимур Ғалиұлы дайындады</a:t>
            </a:r>
            <a:r>
              <a:rPr lang="kk-KZ" dirty="0">
                <a:ea typeface="Calibri" panose="020F0502020204030204" pitchFamily="34" charset="0"/>
                <a:cs typeface="Times New Roman" panose="02020603050405020304" pitchFamily="18" charset="0"/>
              </a:rPr>
              <a:t>.</a:t>
            </a:r>
            <a:endParaRPr lang="ru-RU" dirty="0"/>
          </a:p>
        </p:txBody>
      </p:sp>
    </p:spTree>
    <p:extLst>
      <p:ext uri="{BB962C8B-B14F-4D97-AF65-F5344CB8AC3E}">
        <p14:creationId xmlns:p14="http://schemas.microsoft.com/office/powerpoint/2010/main" val="5390214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827584" y="260648"/>
            <a:ext cx="8064896" cy="6192688"/>
          </a:xfrm>
        </p:spPr>
        <p:txBody>
          <a:bodyPr>
            <a:normAutofit fontScale="92500"/>
          </a:bodyPr>
          <a:lstStyle/>
          <a:p>
            <a:r>
              <a:rPr lang="ru-RU" dirty="0"/>
              <a:t>20 </a:t>
            </a:r>
            <a:r>
              <a:rPr lang="ru-RU" dirty="0" err="1"/>
              <a:t>сәуірде</a:t>
            </a:r>
            <a:r>
              <a:rPr lang="ru-RU" dirty="0"/>
              <a:t> </a:t>
            </a:r>
            <a:r>
              <a:rPr lang="ru-RU" dirty="0" err="1"/>
              <a:t>Қ.Ахметов</a:t>
            </a:r>
            <a:r>
              <a:rPr lang="ru-RU" dirty="0"/>
              <a:t> </a:t>
            </a:r>
            <a:r>
              <a:rPr lang="ru-RU" dirty="0" err="1"/>
              <a:t>атындағы</a:t>
            </a:r>
            <a:r>
              <a:rPr lang="ru-RU" dirty="0"/>
              <a:t> ОРРММИК </a:t>
            </a:r>
            <a:r>
              <a:rPr lang="ru-RU" dirty="0" err="1"/>
              <a:t>базасында</a:t>
            </a:r>
            <a:r>
              <a:rPr lang="ru-RU" dirty="0"/>
              <a:t> </a:t>
            </a:r>
            <a:r>
              <a:rPr lang="ru-RU" dirty="0" err="1"/>
              <a:t>Республикалық</a:t>
            </a:r>
            <a:r>
              <a:rPr lang="ru-RU" dirty="0"/>
              <a:t> </a:t>
            </a:r>
            <a:r>
              <a:rPr lang="ru-RU" dirty="0" err="1"/>
              <a:t>интербелсенді</a:t>
            </a:r>
            <a:r>
              <a:rPr lang="ru-RU" dirty="0"/>
              <a:t> семинар-практикум </a:t>
            </a:r>
            <a:r>
              <a:rPr lang="ru-RU" dirty="0" err="1"/>
              <a:t>ұйымдастырылды</a:t>
            </a:r>
            <a:r>
              <a:rPr lang="ru-RU" dirty="0"/>
              <a:t>.</a:t>
            </a:r>
          </a:p>
          <a:p>
            <a:r>
              <a:rPr lang="ru-RU" b="1" dirty="0"/>
              <a:t>Семинар </a:t>
            </a:r>
            <a:r>
              <a:rPr lang="ru-RU" b="1" dirty="0" err="1"/>
              <a:t>тақырыбы</a:t>
            </a:r>
            <a:r>
              <a:rPr lang="ru-RU" b="1" dirty="0"/>
              <a:t>:</a:t>
            </a:r>
          </a:p>
          <a:p>
            <a:r>
              <a:rPr lang="ru-RU" dirty="0"/>
              <a:t> «</a:t>
            </a:r>
            <a:r>
              <a:rPr lang="ru-RU" dirty="0" err="1"/>
              <a:t>Спорттық</a:t>
            </a:r>
            <a:r>
              <a:rPr lang="ru-RU" dirty="0"/>
              <a:t> </a:t>
            </a:r>
            <a:r>
              <a:rPr lang="ru-RU" dirty="0" err="1"/>
              <a:t>оқу</a:t>
            </a:r>
            <a:r>
              <a:rPr lang="ru-RU" dirty="0"/>
              <a:t> </a:t>
            </a:r>
            <a:r>
              <a:rPr lang="ru-RU" dirty="0" err="1"/>
              <a:t>орындары</a:t>
            </a:r>
            <a:r>
              <a:rPr lang="ru-RU" dirty="0"/>
              <a:t> </a:t>
            </a:r>
            <a:r>
              <a:rPr lang="ru-RU" dirty="0" err="1"/>
              <a:t>ұстаздарының</a:t>
            </a:r>
            <a:r>
              <a:rPr lang="ru-RU" dirty="0"/>
              <a:t> </a:t>
            </a:r>
            <a:r>
              <a:rPr lang="ru-RU" dirty="0" err="1"/>
              <a:t>педагогикалық</a:t>
            </a:r>
            <a:r>
              <a:rPr lang="ru-RU" dirty="0"/>
              <a:t> </a:t>
            </a:r>
            <a:r>
              <a:rPr lang="ru-RU" dirty="0" err="1"/>
              <a:t>тәжірибесін</a:t>
            </a:r>
            <a:r>
              <a:rPr lang="ru-RU" dirty="0"/>
              <a:t> </a:t>
            </a:r>
            <a:r>
              <a:rPr lang="ru-RU" dirty="0" err="1"/>
              <a:t>қорытындылау</a:t>
            </a:r>
            <a:r>
              <a:rPr lang="ru-RU" dirty="0"/>
              <a:t> </a:t>
            </a:r>
            <a:r>
              <a:rPr lang="ru-RU" dirty="0" err="1"/>
              <a:t>барысында</a:t>
            </a:r>
            <a:r>
              <a:rPr lang="ru-RU" dirty="0"/>
              <a:t> </a:t>
            </a:r>
            <a:r>
              <a:rPr lang="ru-RU" dirty="0" err="1"/>
              <a:t>зияткерлік</a:t>
            </a:r>
            <a:r>
              <a:rPr lang="ru-RU" dirty="0"/>
              <a:t> </a:t>
            </a:r>
            <a:r>
              <a:rPr lang="ru-RU" dirty="0" err="1"/>
              <a:t>құндылықтар</a:t>
            </a:r>
            <a:r>
              <a:rPr lang="ru-RU" dirty="0"/>
              <a:t> </a:t>
            </a:r>
            <a:r>
              <a:rPr lang="ru-RU" dirty="0" err="1"/>
              <a:t>жүйесін</a:t>
            </a:r>
            <a:r>
              <a:rPr lang="ru-RU" dirty="0"/>
              <a:t> </a:t>
            </a:r>
            <a:r>
              <a:rPr lang="ru-RU" dirty="0" err="1"/>
              <a:t>қалыптастыру</a:t>
            </a:r>
            <a:r>
              <a:rPr lang="ru-RU" dirty="0"/>
              <a:t>».</a:t>
            </a:r>
          </a:p>
          <a:p>
            <a:r>
              <a:rPr lang="ru-RU" b="1" dirty="0" err="1"/>
              <a:t>Семинардың</a:t>
            </a:r>
            <a:r>
              <a:rPr lang="ru-RU" b="1" dirty="0"/>
              <a:t> </a:t>
            </a:r>
            <a:r>
              <a:rPr lang="ru-RU" b="1" dirty="0" err="1"/>
              <a:t>мақсаты</a:t>
            </a:r>
            <a:r>
              <a:rPr lang="ru-RU" b="1" dirty="0"/>
              <a:t>: </a:t>
            </a:r>
            <a:r>
              <a:rPr lang="ru-RU" dirty="0" err="1"/>
              <a:t>білім</a:t>
            </a:r>
            <a:r>
              <a:rPr lang="ru-RU" dirty="0"/>
              <a:t> мен </a:t>
            </a:r>
            <a:r>
              <a:rPr lang="ru-RU" dirty="0" err="1"/>
              <a:t>тәрбиені</a:t>
            </a:r>
            <a:r>
              <a:rPr lang="ru-RU" dirty="0"/>
              <a:t> </a:t>
            </a:r>
            <a:r>
              <a:rPr lang="ru-RU" dirty="0" err="1"/>
              <a:t>дамытудың</a:t>
            </a:r>
            <a:r>
              <a:rPr lang="ru-RU" dirty="0"/>
              <a:t> </a:t>
            </a:r>
            <a:r>
              <a:rPr lang="ru-RU" dirty="0" err="1"/>
              <a:t>іргелі</a:t>
            </a:r>
            <a:r>
              <a:rPr lang="ru-RU" dirty="0"/>
              <a:t> факторы </a:t>
            </a:r>
            <a:r>
              <a:rPr lang="ru-RU" dirty="0" err="1"/>
              <a:t>ретінде</a:t>
            </a:r>
            <a:r>
              <a:rPr lang="ru-RU" dirty="0"/>
              <a:t> </a:t>
            </a:r>
            <a:r>
              <a:rPr lang="ru-RU" dirty="0" err="1"/>
              <a:t>зияткерлік</a:t>
            </a:r>
            <a:r>
              <a:rPr lang="ru-RU" dirty="0"/>
              <a:t> </a:t>
            </a:r>
            <a:r>
              <a:rPr lang="ru-RU" dirty="0" err="1"/>
              <a:t>капиталдың</a:t>
            </a:r>
            <a:r>
              <a:rPr lang="ru-RU" dirty="0"/>
              <a:t> </a:t>
            </a:r>
            <a:r>
              <a:rPr lang="ru-RU" dirty="0" err="1"/>
              <a:t>маңыздылығын</a:t>
            </a:r>
            <a:r>
              <a:rPr lang="ru-RU" dirty="0"/>
              <a:t> </a:t>
            </a:r>
            <a:r>
              <a:rPr lang="ru-RU" dirty="0" err="1"/>
              <a:t>арттыру</a:t>
            </a:r>
            <a:r>
              <a:rPr lang="ru-RU" dirty="0"/>
              <a:t>.</a:t>
            </a:r>
          </a:p>
          <a:p>
            <a:r>
              <a:rPr lang="ru-RU" dirty="0" err="1"/>
              <a:t>Семинарға</a:t>
            </a:r>
            <a:r>
              <a:rPr lang="ru-RU" dirty="0"/>
              <a:t> Астана, </a:t>
            </a:r>
            <a:r>
              <a:rPr lang="ru-RU" dirty="0" err="1"/>
              <a:t>Риддер</a:t>
            </a:r>
            <a:r>
              <a:rPr lang="ru-RU" dirty="0"/>
              <a:t>, Алматы </a:t>
            </a:r>
            <a:r>
              <a:rPr lang="ru-RU" dirty="0" err="1"/>
              <a:t>қалаларының</a:t>
            </a:r>
            <a:r>
              <a:rPr lang="ru-RU" dirty="0"/>
              <a:t> </a:t>
            </a:r>
            <a:r>
              <a:rPr lang="ru-RU" dirty="0" err="1"/>
              <a:t>өкілдері</a:t>
            </a:r>
            <a:r>
              <a:rPr lang="ru-RU" dirty="0"/>
              <a:t> </a:t>
            </a:r>
            <a:r>
              <a:rPr lang="ru-RU" dirty="0" err="1"/>
              <a:t>қатысты</a:t>
            </a:r>
            <a:r>
              <a:rPr lang="ru-RU" dirty="0"/>
              <a:t>. </a:t>
            </a:r>
            <a:r>
              <a:rPr lang="ru-RU" dirty="0" err="1"/>
              <a:t>Өзара</a:t>
            </a:r>
            <a:r>
              <a:rPr lang="ru-RU" dirty="0"/>
              <a:t> </a:t>
            </a:r>
            <a:r>
              <a:rPr lang="ru-RU" dirty="0" err="1"/>
              <a:t>қарым-қатынасты</a:t>
            </a:r>
            <a:r>
              <a:rPr lang="ru-RU" dirty="0"/>
              <a:t> </a:t>
            </a:r>
            <a:r>
              <a:rPr lang="ru-RU" dirty="0" err="1"/>
              <a:t>кеңейту</a:t>
            </a:r>
            <a:r>
              <a:rPr lang="ru-RU" dirty="0"/>
              <a:t> </a:t>
            </a:r>
            <a:r>
              <a:rPr lang="ru-RU" dirty="0" err="1"/>
              <a:t>және</a:t>
            </a:r>
            <a:r>
              <a:rPr lang="ru-RU" dirty="0"/>
              <a:t> </a:t>
            </a:r>
            <a:r>
              <a:rPr lang="ru-RU" dirty="0" err="1"/>
              <a:t>педагогикалық</a:t>
            </a:r>
            <a:r>
              <a:rPr lang="ru-RU" dirty="0"/>
              <a:t> </a:t>
            </a:r>
            <a:r>
              <a:rPr lang="ru-RU" dirty="0" err="1"/>
              <a:t>тәжірибені</a:t>
            </a:r>
            <a:r>
              <a:rPr lang="ru-RU" dirty="0"/>
              <a:t> </a:t>
            </a:r>
            <a:r>
              <a:rPr lang="ru-RU" dirty="0" err="1"/>
              <a:t>тарату</a:t>
            </a:r>
            <a:r>
              <a:rPr lang="ru-RU" dirty="0"/>
              <a:t> </a:t>
            </a:r>
            <a:r>
              <a:rPr lang="ru-RU" dirty="0" err="1"/>
              <a:t>шеңберінде</a:t>
            </a:r>
            <a:r>
              <a:rPr lang="ru-RU" dirty="0"/>
              <a:t> тек </a:t>
            </a:r>
            <a:r>
              <a:rPr lang="ru-RU" dirty="0" err="1"/>
              <a:t>спорттық</a:t>
            </a:r>
            <a:r>
              <a:rPr lang="ru-RU" dirty="0"/>
              <a:t> </a:t>
            </a:r>
            <a:r>
              <a:rPr lang="ru-RU" dirty="0" err="1"/>
              <a:t>білім</a:t>
            </a:r>
            <a:r>
              <a:rPr lang="ru-RU" dirty="0"/>
              <a:t> беру </a:t>
            </a:r>
            <a:r>
              <a:rPr lang="ru-RU" dirty="0" err="1"/>
              <a:t>ұйымдарының</a:t>
            </a:r>
            <a:r>
              <a:rPr lang="ru-RU" dirty="0"/>
              <a:t> </a:t>
            </a:r>
            <a:r>
              <a:rPr lang="ru-RU" dirty="0" err="1"/>
              <a:t>өкілдері</a:t>
            </a:r>
            <a:r>
              <a:rPr lang="ru-RU" dirty="0"/>
              <a:t> </a:t>
            </a:r>
            <a:r>
              <a:rPr lang="ru-RU" dirty="0" err="1"/>
              <a:t>ғана</a:t>
            </a:r>
            <a:r>
              <a:rPr lang="ru-RU" dirty="0"/>
              <a:t> </a:t>
            </a:r>
            <a:r>
              <a:rPr lang="ru-RU" dirty="0" err="1"/>
              <a:t>емес</a:t>
            </a:r>
            <a:r>
              <a:rPr lang="ru-RU" dirty="0"/>
              <a:t>, </a:t>
            </a:r>
            <a:r>
              <a:rPr lang="ru-RU" dirty="0" err="1"/>
              <a:t>сонымен</a:t>
            </a:r>
            <a:r>
              <a:rPr lang="ru-RU" dirty="0"/>
              <a:t> </a:t>
            </a:r>
            <a:r>
              <a:rPr lang="ru-RU" dirty="0" err="1"/>
              <a:t>қатар</a:t>
            </a:r>
            <a:r>
              <a:rPr lang="ru-RU" dirty="0"/>
              <a:t> </a:t>
            </a:r>
            <a:r>
              <a:rPr lang="ru-RU" dirty="0" err="1"/>
              <a:t>А.Қ.Жұбанов</a:t>
            </a:r>
            <a:r>
              <a:rPr lang="ru-RU" dirty="0"/>
              <a:t> </a:t>
            </a:r>
            <a:r>
              <a:rPr lang="ru-RU" dirty="0" err="1"/>
              <a:t>атындағы</a:t>
            </a:r>
            <a:r>
              <a:rPr lang="ru-RU" dirty="0"/>
              <a:t> </a:t>
            </a:r>
            <a:r>
              <a:rPr lang="ru-RU" dirty="0" err="1"/>
              <a:t>музыкалық</a:t>
            </a:r>
            <a:r>
              <a:rPr lang="ru-RU" dirty="0"/>
              <a:t> </a:t>
            </a:r>
            <a:r>
              <a:rPr lang="ru-RU" dirty="0" err="1"/>
              <a:t>мектеп</a:t>
            </a:r>
            <a:r>
              <a:rPr lang="ru-RU" dirty="0"/>
              <a:t>-интернат-</a:t>
            </a:r>
            <a:r>
              <a:rPr lang="ru-RU" dirty="0" err="1"/>
              <a:t>колледжінің</a:t>
            </a:r>
            <a:r>
              <a:rPr lang="ru-RU" dirty="0"/>
              <a:t> </a:t>
            </a:r>
            <a:r>
              <a:rPr lang="ru-RU" dirty="0" err="1"/>
              <a:t>ұстаздары</a:t>
            </a:r>
            <a:r>
              <a:rPr lang="ru-RU" dirty="0"/>
              <a:t> да </a:t>
            </a:r>
            <a:r>
              <a:rPr lang="ru-RU" dirty="0" err="1"/>
              <a:t>шақырылды</a:t>
            </a:r>
            <a:r>
              <a:rPr lang="ru-RU" dirty="0"/>
              <a:t>.</a:t>
            </a:r>
          </a:p>
          <a:p>
            <a:r>
              <a:rPr lang="ru-RU" dirty="0" err="1"/>
              <a:t>Жиналған</a:t>
            </a:r>
            <a:r>
              <a:rPr lang="ru-RU" dirty="0"/>
              <a:t> </a:t>
            </a:r>
            <a:r>
              <a:rPr lang="ru-RU" dirty="0" err="1"/>
              <a:t>қонақтар</a:t>
            </a:r>
            <a:r>
              <a:rPr lang="ru-RU" dirty="0"/>
              <a:t> </a:t>
            </a:r>
            <a:r>
              <a:rPr lang="ru-RU" dirty="0" err="1"/>
              <a:t>семинарға</a:t>
            </a:r>
            <a:r>
              <a:rPr lang="ru-RU" dirty="0"/>
              <a:t> </a:t>
            </a:r>
            <a:r>
              <a:rPr lang="ru-RU" dirty="0" err="1"/>
              <a:t>жоғары</a:t>
            </a:r>
            <a:r>
              <a:rPr lang="ru-RU" dirty="0"/>
              <a:t> </a:t>
            </a:r>
            <a:r>
              <a:rPr lang="ru-RU" dirty="0" err="1"/>
              <a:t>баға</a:t>
            </a:r>
            <a:r>
              <a:rPr lang="ru-RU" dirty="0"/>
              <a:t> </a:t>
            </a:r>
            <a:r>
              <a:rPr lang="ru-RU" dirty="0" err="1"/>
              <a:t>берді</a:t>
            </a:r>
            <a:r>
              <a:rPr lang="ru-RU" dirty="0"/>
              <a:t> </a:t>
            </a:r>
            <a:r>
              <a:rPr lang="ru-RU" dirty="0" err="1"/>
              <a:t>және</a:t>
            </a:r>
            <a:r>
              <a:rPr lang="ru-RU" dirty="0"/>
              <a:t> </a:t>
            </a:r>
            <a:r>
              <a:rPr lang="ru-RU" dirty="0" err="1"/>
              <a:t>семинардың</a:t>
            </a:r>
            <a:r>
              <a:rPr lang="ru-RU" dirty="0"/>
              <a:t> </a:t>
            </a:r>
            <a:r>
              <a:rPr lang="ru-RU" dirty="0" err="1"/>
              <a:t>ақпараттық</a:t>
            </a:r>
            <a:r>
              <a:rPr lang="ru-RU" dirty="0"/>
              <a:t> </a:t>
            </a:r>
            <a:r>
              <a:rPr lang="ru-RU" dirty="0" err="1"/>
              <a:t>байлығын</a:t>
            </a:r>
            <a:r>
              <a:rPr lang="ru-RU" dirty="0"/>
              <a:t>, </a:t>
            </a:r>
            <a:r>
              <a:rPr lang="ru-RU" dirty="0" err="1"/>
              <a:t>материалдың</a:t>
            </a:r>
            <a:r>
              <a:rPr lang="ru-RU" dirty="0"/>
              <a:t> </a:t>
            </a:r>
            <a:r>
              <a:rPr lang="ru-RU" dirty="0" err="1"/>
              <a:t>қызықты</a:t>
            </a:r>
            <a:r>
              <a:rPr lang="ru-RU" dirty="0"/>
              <a:t> </a:t>
            </a:r>
            <a:r>
              <a:rPr lang="ru-RU" dirty="0" err="1"/>
              <a:t>берілуін</a:t>
            </a:r>
            <a:r>
              <a:rPr lang="ru-RU" dirty="0"/>
              <a:t>, </a:t>
            </a:r>
            <a:r>
              <a:rPr lang="ru-RU" dirty="0" err="1"/>
              <a:t>көптеген</a:t>
            </a:r>
            <a:r>
              <a:rPr lang="ru-RU" dirty="0"/>
              <a:t> </a:t>
            </a:r>
            <a:r>
              <a:rPr lang="ru-RU" dirty="0" err="1"/>
              <a:t>әдістердің</a:t>
            </a:r>
            <a:r>
              <a:rPr lang="ru-RU" dirty="0"/>
              <a:t>, </a:t>
            </a:r>
            <a:r>
              <a:rPr lang="ru-RU" dirty="0" err="1"/>
              <a:t>тәжірибелердің</a:t>
            </a:r>
            <a:r>
              <a:rPr lang="ru-RU" dirty="0"/>
              <a:t>, </a:t>
            </a:r>
            <a:r>
              <a:rPr lang="ru-RU" dirty="0" err="1"/>
              <a:t>дидактикалық</a:t>
            </a:r>
            <a:r>
              <a:rPr lang="ru-RU" dirty="0"/>
              <a:t> </a:t>
            </a:r>
            <a:r>
              <a:rPr lang="ru-RU" dirty="0" err="1"/>
              <a:t>материалдың</a:t>
            </a:r>
            <a:r>
              <a:rPr lang="ru-RU" dirty="0"/>
              <a:t> </a:t>
            </a:r>
            <a:r>
              <a:rPr lang="ru-RU" dirty="0" err="1"/>
              <a:t>қолданылуын</a:t>
            </a:r>
            <a:r>
              <a:rPr lang="ru-RU" dirty="0"/>
              <a:t>, </a:t>
            </a:r>
            <a:r>
              <a:rPr lang="ru-RU" dirty="0" err="1"/>
              <a:t>егжей-тегжейдің</a:t>
            </a:r>
            <a:r>
              <a:rPr lang="ru-RU" dirty="0"/>
              <a:t> </a:t>
            </a:r>
            <a:r>
              <a:rPr lang="ru-RU" dirty="0" err="1"/>
              <a:t>шебер</a:t>
            </a:r>
            <a:r>
              <a:rPr lang="ru-RU" dirty="0"/>
              <a:t> </a:t>
            </a:r>
            <a:r>
              <a:rPr lang="ru-RU" dirty="0" err="1"/>
              <a:t>ойластырылғандығын</a:t>
            </a:r>
            <a:r>
              <a:rPr lang="ru-RU" dirty="0"/>
              <a:t> </a:t>
            </a:r>
            <a:r>
              <a:rPr lang="ru-RU" dirty="0" err="1"/>
              <a:t>атап</a:t>
            </a:r>
            <a:r>
              <a:rPr lang="ru-RU" dirty="0"/>
              <a:t> </a:t>
            </a:r>
            <a:r>
              <a:rPr lang="ru-RU" dirty="0" err="1"/>
              <a:t>өтті</a:t>
            </a:r>
            <a:r>
              <a:rPr lang="ru-RU" dirty="0"/>
              <a:t>.</a:t>
            </a:r>
          </a:p>
          <a:p>
            <a:endParaRPr lang="ru-RU" dirty="0"/>
          </a:p>
        </p:txBody>
      </p:sp>
    </p:spTree>
    <p:extLst>
      <p:ext uri="{BB962C8B-B14F-4D97-AF65-F5344CB8AC3E}">
        <p14:creationId xmlns:p14="http://schemas.microsoft.com/office/powerpoint/2010/main" val="19544091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3"/>
          </p:nvPr>
        </p:nvPicPr>
        <p:blipFill>
          <a:blip r:embed="rId2"/>
          <a:stretch>
            <a:fillRect/>
          </a:stretch>
        </p:blipFill>
        <p:spPr>
          <a:xfrm>
            <a:off x="323528" y="2996952"/>
            <a:ext cx="8496944" cy="3744416"/>
          </a:xfrm>
          <a:prstGeom prst="rect">
            <a:avLst/>
          </a:prstGeom>
        </p:spPr>
      </p:pic>
      <p:pic>
        <p:nvPicPr>
          <p:cNvPr id="5" name="Рисунок 4"/>
          <p:cNvPicPr>
            <a:picLocks noChangeAspect="1"/>
          </p:cNvPicPr>
          <p:nvPr/>
        </p:nvPicPr>
        <p:blipFill>
          <a:blip r:embed="rId3"/>
          <a:stretch>
            <a:fillRect/>
          </a:stretch>
        </p:blipFill>
        <p:spPr>
          <a:xfrm>
            <a:off x="305608" y="188195"/>
            <a:ext cx="4047077" cy="3168352"/>
          </a:xfrm>
          <a:prstGeom prst="rect">
            <a:avLst/>
          </a:prstGeom>
        </p:spPr>
      </p:pic>
      <p:pic>
        <p:nvPicPr>
          <p:cNvPr id="6" name="Рисунок 5" descr="C:\Users\User-33-1\Desktop\Школа 2023-2024 г\ПЛАНЫ, ОТЧЕТЫ\Отчёты\ФОТОГРАФИИ\Семинар апрель 2024 г\WhatsApp Image 2024-05-22 at 11.08.0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188640"/>
            <a:ext cx="4453880" cy="3167907"/>
          </a:xfrm>
          <a:prstGeom prst="rect">
            <a:avLst/>
          </a:prstGeom>
          <a:noFill/>
          <a:ln>
            <a:noFill/>
          </a:ln>
        </p:spPr>
      </p:pic>
    </p:spTree>
    <p:extLst>
      <p:ext uri="{BB962C8B-B14F-4D97-AF65-F5344CB8AC3E}">
        <p14:creationId xmlns:p14="http://schemas.microsoft.com/office/powerpoint/2010/main" val="9885457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3"/>
          </p:nvPr>
        </p:nvPicPr>
        <p:blipFill>
          <a:blip r:embed="rId2"/>
          <a:stretch>
            <a:fillRect/>
          </a:stretch>
        </p:blipFill>
        <p:spPr>
          <a:xfrm>
            <a:off x="323528" y="2780928"/>
            <a:ext cx="8352928" cy="3782377"/>
          </a:xfrm>
          <a:prstGeom prst="rect">
            <a:avLst/>
          </a:prstGeom>
        </p:spPr>
      </p:pic>
      <p:pic>
        <p:nvPicPr>
          <p:cNvPr id="5" name="Рисунок 4"/>
          <p:cNvPicPr>
            <a:picLocks noChangeAspect="1"/>
          </p:cNvPicPr>
          <p:nvPr/>
        </p:nvPicPr>
        <p:blipFill>
          <a:blip r:embed="rId3"/>
          <a:stretch>
            <a:fillRect/>
          </a:stretch>
        </p:blipFill>
        <p:spPr>
          <a:xfrm>
            <a:off x="467544" y="265744"/>
            <a:ext cx="3672408" cy="2659200"/>
          </a:xfrm>
          <a:prstGeom prst="rect">
            <a:avLst/>
          </a:prstGeom>
        </p:spPr>
      </p:pic>
      <p:pic>
        <p:nvPicPr>
          <p:cNvPr id="6" name="Рисунок 5"/>
          <p:cNvPicPr>
            <a:picLocks noChangeAspect="1"/>
          </p:cNvPicPr>
          <p:nvPr/>
        </p:nvPicPr>
        <p:blipFill>
          <a:blip r:embed="rId4"/>
          <a:stretch>
            <a:fillRect/>
          </a:stretch>
        </p:blipFill>
        <p:spPr>
          <a:xfrm>
            <a:off x="4126042" y="307591"/>
            <a:ext cx="4550414" cy="2493480"/>
          </a:xfrm>
          <a:prstGeom prst="rect">
            <a:avLst/>
          </a:prstGeom>
        </p:spPr>
      </p:pic>
    </p:spTree>
    <p:extLst>
      <p:ext uri="{BB962C8B-B14F-4D97-AF65-F5344CB8AC3E}">
        <p14:creationId xmlns:p14="http://schemas.microsoft.com/office/powerpoint/2010/main" val="29294199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539552" y="260648"/>
            <a:ext cx="8280920" cy="3945592"/>
          </a:xfrm>
        </p:spPr>
        <p:txBody>
          <a:bodyPr/>
          <a:lstStyle/>
          <a:p>
            <a:pPr marL="45720" indent="0" algn="ctr">
              <a:buNone/>
            </a:pPr>
            <a:r>
              <a:rPr lang="ru-RU" b="1" dirty="0" smtClean="0"/>
              <a:t>«</a:t>
            </a:r>
            <a:r>
              <a:rPr lang="ru-RU" b="1" dirty="0" err="1"/>
              <a:t>Дарынды</a:t>
            </a:r>
            <a:r>
              <a:rPr lang="ru-RU" b="1" dirty="0"/>
              <a:t> </a:t>
            </a:r>
            <a:r>
              <a:rPr lang="ru-RU" b="1" dirty="0" err="1"/>
              <a:t>мың</a:t>
            </a:r>
            <a:r>
              <a:rPr lang="ru-RU" b="1" dirty="0"/>
              <a:t> бала» </a:t>
            </a:r>
            <a:r>
              <a:rPr lang="ru-RU" b="1" dirty="0" err="1"/>
              <a:t>республикалық</a:t>
            </a:r>
            <a:r>
              <a:rPr lang="ru-RU" b="1" dirty="0"/>
              <a:t> </a:t>
            </a:r>
            <a:r>
              <a:rPr lang="ru-RU" b="1" dirty="0" err="1"/>
              <a:t>олимпиадасына</a:t>
            </a:r>
            <a:r>
              <a:rPr lang="ru-RU" b="1" dirty="0"/>
              <a:t> 10 «Ә» </a:t>
            </a:r>
            <a:r>
              <a:rPr lang="ru-RU" b="1" dirty="0" err="1"/>
              <a:t>сынып</a:t>
            </a:r>
            <a:r>
              <a:rPr lang="ru-RU" b="1" dirty="0"/>
              <a:t> </a:t>
            </a:r>
            <a:r>
              <a:rPr lang="ru-RU" b="1" dirty="0" err="1"/>
              <a:t>оқушысы</a:t>
            </a:r>
            <a:r>
              <a:rPr lang="ru-RU" b="1" dirty="0"/>
              <a:t> </a:t>
            </a:r>
            <a:r>
              <a:rPr lang="ru-RU" b="1" dirty="0" err="1"/>
              <a:t>Сұлтанхан</a:t>
            </a:r>
            <a:r>
              <a:rPr lang="ru-RU" b="1" dirty="0"/>
              <a:t> </a:t>
            </a:r>
            <a:r>
              <a:rPr lang="ru-RU" b="1" dirty="0" err="1"/>
              <a:t>Даниял</a:t>
            </a:r>
            <a:r>
              <a:rPr lang="ru-RU" b="1" dirty="0"/>
              <a:t> </a:t>
            </a:r>
            <a:r>
              <a:rPr lang="ru-RU" b="1" dirty="0" err="1"/>
              <a:t>қатысып</a:t>
            </a:r>
            <a:r>
              <a:rPr lang="ru-RU" b="1" dirty="0"/>
              <a:t>, І </a:t>
            </a:r>
            <a:r>
              <a:rPr lang="ru-RU" b="1" dirty="0" err="1"/>
              <a:t>дәрежелі</a:t>
            </a:r>
            <a:r>
              <a:rPr lang="ru-RU" b="1" dirty="0"/>
              <a:t> </a:t>
            </a:r>
            <a:r>
              <a:rPr lang="ru-RU" b="1" dirty="0" err="1"/>
              <a:t>дипломмен,төс</a:t>
            </a:r>
            <a:r>
              <a:rPr lang="ru-RU" b="1" dirty="0"/>
              <a:t> </a:t>
            </a:r>
            <a:r>
              <a:rPr lang="ru-RU" b="1" dirty="0" err="1"/>
              <a:t>белгімен</a:t>
            </a:r>
            <a:r>
              <a:rPr lang="ru-RU" b="1" dirty="0"/>
              <a:t>  </a:t>
            </a:r>
            <a:r>
              <a:rPr lang="ru-RU" b="1" dirty="0" err="1"/>
              <a:t>марапатталды</a:t>
            </a:r>
            <a:r>
              <a:rPr lang="ru-RU" b="1" dirty="0"/>
              <a:t>. </a:t>
            </a:r>
          </a:p>
        </p:txBody>
      </p:sp>
      <p:pic>
        <p:nvPicPr>
          <p:cNvPr id="4" name="Рисунок 3"/>
          <p:cNvPicPr>
            <a:picLocks noChangeAspect="1"/>
          </p:cNvPicPr>
          <p:nvPr/>
        </p:nvPicPr>
        <p:blipFill>
          <a:blip r:embed="rId2"/>
          <a:stretch>
            <a:fillRect/>
          </a:stretch>
        </p:blipFill>
        <p:spPr>
          <a:xfrm>
            <a:off x="0" y="1812727"/>
            <a:ext cx="4749762" cy="5339411"/>
          </a:xfrm>
          <a:prstGeom prst="rect">
            <a:avLst/>
          </a:prstGeom>
        </p:spPr>
      </p:pic>
      <p:pic>
        <p:nvPicPr>
          <p:cNvPr id="5" name="Рисунок 4"/>
          <p:cNvPicPr>
            <a:picLocks noChangeAspect="1"/>
          </p:cNvPicPr>
          <p:nvPr/>
        </p:nvPicPr>
        <p:blipFill>
          <a:blip r:embed="rId3"/>
          <a:stretch>
            <a:fillRect/>
          </a:stretch>
        </p:blipFill>
        <p:spPr>
          <a:xfrm>
            <a:off x="4749762" y="1812726"/>
            <a:ext cx="4399607" cy="4928641"/>
          </a:xfrm>
          <a:prstGeom prst="rect">
            <a:avLst/>
          </a:prstGeom>
        </p:spPr>
      </p:pic>
    </p:spTree>
    <p:extLst>
      <p:ext uri="{BB962C8B-B14F-4D97-AF65-F5344CB8AC3E}">
        <p14:creationId xmlns:p14="http://schemas.microsoft.com/office/powerpoint/2010/main" val="34319476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655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231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8208911"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163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3719381951"/>
              </p:ext>
            </p:extLst>
          </p:nvPr>
        </p:nvGraphicFramePr>
        <p:xfrm>
          <a:off x="724878" y="1124744"/>
          <a:ext cx="7694241" cy="5328600"/>
        </p:xfrm>
        <a:graphic>
          <a:graphicData uri="http://schemas.openxmlformats.org/drawingml/2006/table">
            <a:tbl>
              <a:tblPr firstRow="1" firstCol="1" bandRow="1">
                <a:tableStyleId>{5C22544A-7EE6-4342-B048-85BDC9FD1C3A}</a:tableStyleId>
              </a:tblPr>
              <a:tblGrid>
                <a:gridCol w="1249151">
                  <a:extLst>
                    <a:ext uri="{9D8B030D-6E8A-4147-A177-3AD203B41FA5}">
                      <a16:colId xmlns:a16="http://schemas.microsoft.com/office/drawing/2014/main" val="1877250479"/>
                    </a:ext>
                  </a:extLst>
                </a:gridCol>
                <a:gridCol w="2832214">
                  <a:extLst>
                    <a:ext uri="{9D8B030D-6E8A-4147-A177-3AD203B41FA5}">
                      <a16:colId xmlns:a16="http://schemas.microsoft.com/office/drawing/2014/main" val="2788446040"/>
                    </a:ext>
                  </a:extLst>
                </a:gridCol>
                <a:gridCol w="3612876">
                  <a:extLst>
                    <a:ext uri="{9D8B030D-6E8A-4147-A177-3AD203B41FA5}">
                      <a16:colId xmlns:a16="http://schemas.microsoft.com/office/drawing/2014/main" val="1622488597"/>
                    </a:ext>
                  </a:extLst>
                </a:gridCol>
              </a:tblGrid>
              <a:tr h="444050">
                <a:tc>
                  <a:txBody>
                    <a:bodyPr/>
                    <a:lstStyle/>
                    <a:p>
                      <a:pPr>
                        <a:lnSpc>
                          <a:spcPct val="107000"/>
                        </a:lnSpc>
                        <a:spcAft>
                          <a:spcPts val="0"/>
                        </a:spcAft>
                      </a:pPr>
                      <a:r>
                        <a:rPr lang="kk-KZ" sz="1400" dirty="0">
                          <a:solidFill>
                            <a:srgbClr val="002060"/>
                          </a:solidFill>
                          <a:effectLst/>
                        </a:rPr>
                        <a:t>Сынып </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dirty="0">
                          <a:solidFill>
                            <a:srgbClr val="002060"/>
                          </a:solidFill>
                          <a:effectLst/>
                        </a:rPr>
                        <a:t>Оқыту тілі</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dirty="0">
                          <a:solidFill>
                            <a:srgbClr val="002060"/>
                          </a:solidFill>
                          <a:effectLst/>
                        </a:rPr>
                        <a:t>Оқушылар саны </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2226822"/>
                  </a:ext>
                </a:extLst>
              </a:tr>
              <a:tr h="444050">
                <a:tc>
                  <a:txBody>
                    <a:bodyPr/>
                    <a:lstStyle/>
                    <a:p>
                      <a:pPr>
                        <a:lnSpc>
                          <a:spcPct val="107000"/>
                        </a:lnSpc>
                        <a:spcAft>
                          <a:spcPts val="0"/>
                        </a:spcAft>
                      </a:pPr>
                      <a:r>
                        <a:rPr lang="kk-KZ" sz="1400" dirty="0">
                          <a:solidFill>
                            <a:srgbClr val="002060"/>
                          </a:solidFill>
                          <a:effectLst/>
                        </a:rPr>
                        <a:t>7 </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Қазақ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26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1348360"/>
                  </a:ext>
                </a:extLst>
              </a:tr>
              <a:tr h="444050">
                <a:tc>
                  <a:txBody>
                    <a:bodyPr/>
                    <a:lstStyle/>
                    <a:p>
                      <a:pPr>
                        <a:lnSpc>
                          <a:spcPct val="107000"/>
                        </a:lnSpc>
                        <a:spcAft>
                          <a:spcPts val="0"/>
                        </a:spcAft>
                      </a:pPr>
                      <a:r>
                        <a:rPr lang="kk-KZ" sz="1400" dirty="0">
                          <a:solidFill>
                            <a:srgbClr val="002060"/>
                          </a:solidFill>
                          <a:effectLst/>
                        </a:rPr>
                        <a:t>7</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Орыс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3386747"/>
                  </a:ext>
                </a:extLst>
              </a:tr>
              <a:tr h="444050">
                <a:tc>
                  <a:txBody>
                    <a:bodyPr/>
                    <a:lstStyle/>
                    <a:p>
                      <a:pPr>
                        <a:lnSpc>
                          <a:spcPct val="107000"/>
                        </a:lnSpc>
                        <a:spcAft>
                          <a:spcPts val="0"/>
                        </a:spcAft>
                      </a:pPr>
                      <a:r>
                        <a:rPr lang="kk-KZ" sz="1400" dirty="0">
                          <a:solidFill>
                            <a:srgbClr val="002060"/>
                          </a:solidFill>
                          <a:effectLst/>
                        </a:rPr>
                        <a:t>8</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Қазақ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48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7817754"/>
                  </a:ext>
                </a:extLst>
              </a:tr>
              <a:tr h="444050">
                <a:tc>
                  <a:txBody>
                    <a:bodyPr/>
                    <a:lstStyle/>
                    <a:p>
                      <a:pPr>
                        <a:lnSpc>
                          <a:spcPct val="107000"/>
                        </a:lnSpc>
                        <a:spcAft>
                          <a:spcPts val="0"/>
                        </a:spcAft>
                      </a:pPr>
                      <a:r>
                        <a:rPr lang="kk-KZ" sz="1400" dirty="0">
                          <a:solidFill>
                            <a:srgbClr val="002060"/>
                          </a:solidFill>
                          <a:effectLst/>
                        </a:rPr>
                        <a:t>8</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Орыс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39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4350695"/>
                  </a:ext>
                </a:extLst>
              </a:tr>
              <a:tr h="444050">
                <a:tc>
                  <a:txBody>
                    <a:bodyPr/>
                    <a:lstStyle/>
                    <a:p>
                      <a:pPr>
                        <a:lnSpc>
                          <a:spcPct val="107000"/>
                        </a:lnSpc>
                        <a:spcAft>
                          <a:spcPts val="0"/>
                        </a:spcAft>
                      </a:pPr>
                      <a:r>
                        <a:rPr lang="kk-KZ" sz="1400" dirty="0">
                          <a:solidFill>
                            <a:srgbClr val="002060"/>
                          </a:solidFill>
                          <a:effectLst/>
                        </a:rPr>
                        <a:t>9</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Қазақ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71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7217256"/>
                  </a:ext>
                </a:extLst>
              </a:tr>
              <a:tr h="444050">
                <a:tc>
                  <a:txBody>
                    <a:bodyPr/>
                    <a:lstStyle/>
                    <a:p>
                      <a:pPr>
                        <a:lnSpc>
                          <a:spcPct val="107000"/>
                        </a:lnSpc>
                        <a:spcAft>
                          <a:spcPts val="0"/>
                        </a:spcAft>
                      </a:pPr>
                      <a:r>
                        <a:rPr lang="kk-KZ" sz="1400" dirty="0">
                          <a:solidFill>
                            <a:srgbClr val="002060"/>
                          </a:solidFill>
                          <a:effectLst/>
                        </a:rPr>
                        <a:t>9</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Орыс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33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2281529"/>
                  </a:ext>
                </a:extLst>
              </a:tr>
              <a:tr h="444050">
                <a:tc>
                  <a:txBody>
                    <a:bodyPr/>
                    <a:lstStyle/>
                    <a:p>
                      <a:pPr>
                        <a:lnSpc>
                          <a:spcPct val="107000"/>
                        </a:lnSpc>
                        <a:spcAft>
                          <a:spcPts val="0"/>
                        </a:spcAft>
                      </a:pPr>
                      <a:r>
                        <a:rPr lang="kk-KZ" sz="1400" dirty="0">
                          <a:solidFill>
                            <a:srgbClr val="002060"/>
                          </a:solidFill>
                          <a:effectLst/>
                        </a:rPr>
                        <a:t>10</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Қазақ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61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7489018"/>
                  </a:ext>
                </a:extLst>
              </a:tr>
              <a:tr h="444050">
                <a:tc>
                  <a:txBody>
                    <a:bodyPr/>
                    <a:lstStyle/>
                    <a:p>
                      <a:pPr>
                        <a:lnSpc>
                          <a:spcPct val="107000"/>
                        </a:lnSpc>
                        <a:spcAft>
                          <a:spcPts val="0"/>
                        </a:spcAft>
                      </a:pPr>
                      <a:r>
                        <a:rPr lang="kk-KZ" sz="1400" dirty="0">
                          <a:solidFill>
                            <a:srgbClr val="002060"/>
                          </a:solidFill>
                          <a:effectLst/>
                        </a:rPr>
                        <a:t>10</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Орыс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44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0095924"/>
                  </a:ext>
                </a:extLst>
              </a:tr>
              <a:tr h="444050">
                <a:tc>
                  <a:txBody>
                    <a:bodyPr/>
                    <a:lstStyle/>
                    <a:p>
                      <a:pPr>
                        <a:lnSpc>
                          <a:spcPct val="107000"/>
                        </a:lnSpc>
                        <a:spcAft>
                          <a:spcPts val="0"/>
                        </a:spcAft>
                      </a:pPr>
                      <a:r>
                        <a:rPr lang="kk-KZ" sz="1400" dirty="0">
                          <a:solidFill>
                            <a:srgbClr val="002060"/>
                          </a:solidFill>
                          <a:effectLst/>
                        </a:rPr>
                        <a:t>11</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Қазақ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40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9290702"/>
                  </a:ext>
                </a:extLst>
              </a:tr>
              <a:tr h="444050">
                <a:tc>
                  <a:txBody>
                    <a:bodyPr/>
                    <a:lstStyle/>
                    <a:p>
                      <a:pPr>
                        <a:lnSpc>
                          <a:spcPct val="107000"/>
                        </a:lnSpc>
                        <a:spcAft>
                          <a:spcPts val="0"/>
                        </a:spcAft>
                      </a:pPr>
                      <a:r>
                        <a:rPr lang="kk-KZ" sz="1400" dirty="0">
                          <a:solidFill>
                            <a:srgbClr val="002060"/>
                          </a:solidFill>
                          <a:effectLst/>
                        </a:rPr>
                        <a:t>11</a:t>
                      </a:r>
                      <a:endParaRPr lang="ru-RU"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Орыс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a:effectLst/>
                        </a:rPr>
                        <a:t>48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6252084"/>
                  </a:ext>
                </a:extLst>
              </a:tr>
              <a:tr h="444050">
                <a:tc>
                  <a:txBody>
                    <a:bodyPr/>
                    <a:lstStyle/>
                    <a:p>
                      <a:pPr>
                        <a:lnSpc>
                          <a:spcPct val="107000"/>
                        </a:lnSpc>
                        <a:spcAft>
                          <a:spcPts val="0"/>
                        </a:spcAft>
                      </a:pPr>
                      <a:r>
                        <a:rPr lang="kk-KZ" sz="1400" b="1" dirty="0">
                          <a:solidFill>
                            <a:srgbClr val="002060"/>
                          </a:solidFill>
                          <a:effectLst/>
                        </a:rPr>
                        <a:t>Барлығы </a:t>
                      </a:r>
                      <a:endParaRPr lang="ru-RU"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b="1">
                          <a:effectLst/>
                        </a:rPr>
                        <a:t>18</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400" b="1" dirty="0">
                          <a:effectLst/>
                        </a:rPr>
                        <a:t>426 </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0240024"/>
                  </a:ext>
                </a:extLst>
              </a:tr>
            </a:tbl>
          </a:graphicData>
        </a:graphic>
      </p:graphicFrame>
      <p:sp>
        <p:nvSpPr>
          <p:cNvPr id="5" name="Rectangle 1"/>
          <p:cNvSpPr>
            <a:spLocks noChangeArrowheads="1"/>
          </p:cNvSpPr>
          <p:nvPr/>
        </p:nvSpPr>
        <p:spPr bwMode="auto">
          <a:xfrm>
            <a:off x="3102687" y="-510062"/>
            <a:ext cx="293862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kk-KZ" altLang="ru-RU" sz="1400" b="1" i="0" u="sng"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kk-KZ" altLang="ru-RU" sz="1400" b="1" u="sng"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kk-KZ" altLang="ru-RU" sz="1400" b="1" i="0" u="sng"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kk-KZ" altLang="ru-RU" sz="2400" b="1" u="sng"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altLang="ru-RU" sz="2400" b="1" i="0" u="sng"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Оқушылар құрамы</a:t>
            </a:r>
            <a:endParaRPr kumimoji="0" lang="kk-KZ" altLang="ru-RU" sz="3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5131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sz="quarter" idx="13"/>
            <p:extLst>
              <p:ext uri="{D42A27DB-BD31-4B8C-83A1-F6EECF244321}">
                <p14:modId xmlns:p14="http://schemas.microsoft.com/office/powerpoint/2010/main" val="1419351504"/>
              </p:ext>
            </p:extLst>
          </p:nvPr>
        </p:nvGraphicFramePr>
        <p:xfrm>
          <a:off x="0" y="2145732"/>
          <a:ext cx="9144000" cy="4857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Стрелка вниз 5"/>
          <p:cNvSpPr/>
          <p:nvPr/>
        </p:nvSpPr>
        <p:spPr>
          <a:xfrm>
            <a:off x="4324981" y="3212976"/>
            <a:ext cx="648072"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a:off x="1190383" y="3212976"/>
            <a:ext cx="648072"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a:off x="7668344" y="3167461"/>
            <a:ext cx="648072"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a:off x="7668344" y="4777789"/>
            <a:ext cx="648072"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7391" y="4797152"/>
            <a:ext cx="701675"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Стрелка вниз 10"/>
          <p:cNvSpPr/>
          <p:nvPr/>
        </p:nvSpPr>
        <p:spPr>
          <a:xfrm>
            <a:off x="1122183" y="4712011"/>
            <a:ext cx="648072"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1153318523"/>
              </p:ext>
            </p:extLst>
          </p:nvPr>
        </p:nvGraphicFramePr>
        <p:xfrm>
          <a:off x="539552" y="509117"/>
          <a:ext cx="8064895" cy="1465658"/>
        </p:xfrm>
        <a:graphic>
          <a:graphicData uri="http://schemas.openxmlformats.org/drawingml/2006/table">
            <a:tbl>
              <a:tblPr firstRow="1" firstCol="1" bandRow="1"/>
              <a:tblGrid>
                <a:gridCol w="1258365">
                  <a:extLst>
                    <a:ext uri="{9D8B030D-6E8A-4147-A177-3AD203B41FA5}">
                      <a16:colId xmlns:a16="http://schemas.microsoft.com/office/drawing/2014/main" val="2006180734"/>
                    </a:ext>
                  </a:extLst>
                </a:gridCol>
                <a:gridCol w="1089756">
                  <a:extLst>
                    <a:ext uri="{9D8B030D-6E8A-4147-A177-3AD203B41FA5}">
                      <a16:colId xmlns:a16="http://schemas.microsoft.com/office/drawing/2014/main" val="2550173404"/>
                    </a:ext>
                  </a:extLst>
                </a:gridCol>
                <a:gridCol w="754900">
                  <a:extLst>
                    <a:ext uri="{9D8B030D-6E8A-4147-A177-3AD203B41FA5}">
                      <a16:colId xmlns:a16="http://schemas.microsoft.com/office/drawing/2014/main" val="990175026"/>
                    </a:ext>
                  </a:extLst>
                </a:gridCol>
                <a:gridCol w="922327">
                  <a:extLst>
                    <a:ext uri="{9D8B030D-6E8A-4147-A177-3AD203B41FA5}">
                      <a16:colId xmlns:a16="http://schemas.microsoft.com/office/drawing/2014/main" val="3928636528"/>
                    </a:ext>
                  </a:extLst>
                </a:gridCol>
                <a:gridCol w="838910">
                  <a:extLst>
                    <a:ext uri="{9D8B030D-6E8A-4147-A177-3AD203B41FA5}">
                      <a16:colId xmlns:a16="http://schemas.microsoft.com/office/drawing/2014/main" val="2767891841"/>
                    </a:ext>
                  </a:extLst>
                </a:gridCol>
                <a:gridCol w="674441">
                  <a:extLst>
                    <a:ext uri="{9D8B030D-6E8A-4147-A177-3AD203B41FA5}">
                      <a16:colId xmlns:a16="http://schemas.microsoft.com/office/drawing/2014/main" val="2216328139"/>
                    </a:ext>
                  </a:extLst>
                </a:gridCol>
                <a:gridCol w="674441">
                  <a:extLst>
                    <a:ext uri="{9D8B030D-6E8A-4147-A177-3AD203B41FA5}">
                      <a16:colId xmlns:a16="http://schemas.microsoft.com/office/drawing/2014/main" val="2977045101"/>
                    </a:ext>
                  </a:extLst>
                </a:gridCol>
                <a:gridCol w="674441">
                  <a:extLst>
                    <a:ext uri="{9D8B030D-6E8A-4147-A177-3AD203B41FA5}">
                      <a16:colId xmlns:a16="http://schemas.microsoft.com/office/drawing/2014/main" val="4051345270"/>
                    </a:ext>
                  </a:extLst>
                </a:gridCol>
                <a:gridCol w="674441">
                  <a:extLst>
                    <a:ext uri="{9D8B030D-6E8A-4147-A177-3AD203B41FA5}">
                      <a16:colId xmlns:a16="http://schemas.microsoft.com/office/drawing/2014/main" val="3009359358"/>
                    </a:ext>
                  </a:extLst>
                </a:gridCol>
                <a:gridCol w="502873">
                  <a:extLst>
                    <a:ext uri="{9D8B030D-6E8A-4147-A177-3AD203B41FA5}">
                      <a16:colId xmlns:a16="http://schemas.microsoft.com/office/drawing/2014/main" val="417947466"/>
                    </a:ext>
                  </a:extLst>
                </a:gridCol>
              </a:tblGrid>
              <a:tr h="439392">
                <a:tc rowSpan="2">
                  <a:txBody>
                    <a:bodyPr/>
                    <a:lstStyle/>
                    <a:p>
                      <a:pPr marR="198120">
                        <a:lnSpc>
                          <a:spcPct val="107000"/>
                        </a:lnSpc>
                        <a:spcAft>
                          <a:spcPts val="0"/>
                        </a:spcAft>
                        <a:tabLst>
                          <a:tab pos="288925" algn="l"/>
                        </a:tabLst>
                      </a:pPr>
                      <a:r>
                        <a:rPr lang="kk-KZ" sz="1000" dirty="0">
                          <a:effectLst/>
                          <a:latin typeface="Times New Roman" panose="02020603050405020304" pitchFamily="18" charset="0"/>
                          <a:ea typeface="Calibri" panose="020F0502020204030204" pitchFamily="34" charset="0"/>
                          <a:cs typeface="Times New Roman" panose="02020603050405020304" pitchFamily="18" charset="0"/>
                        </a:rPr>
                        <a:t>Жылдар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Жылдың аяғындағы оқушы саны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Озаттар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Екпінділер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Үлгерім сапасы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Білім сапасы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Үлгермеушілер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Үздіктер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бітіргендер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Алтын белгі</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9607175"/>
                  </a:ext>
                </a:extLst>
              </a:tr>
              <a:tr h="29292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9 сынып</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11 сынып</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398489"/>
                  </a:ext>
                </a:extLst>
              </a:tr>
              <a:tr h="244446">
                <a:tc>
                  <a:txBody>
                    <a:bodyPr/>
                    <a:lstStyle/>
                    <a:p>
                      <a:pPr marR="198120">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2021/2022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408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149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41,7</a:t>
                      </a:r>
                      <a:r>
                        <a:rPr lang="ru-RU" sz="1000">
                          <a:effectLst/>
                          <a:latin typeface="Times New Roman" panose="02020603050405020304" pitchFamily="18" charset="0"/>
                          <a:ea typeface="Calibri" panose="020F0502020204030204" pitchFamily="34" charset="0"/>
                          <a:cs typeface="Times New Roman" panose="02020603050405020304" pitchFamily="18" charset="0"/>
                        </a:rPr>
                        <a:t>%</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191060"/>
                  </a:ext>
                </a:extLst>
              </a:tr>
              <a:tr h="244446">
                <a:tc>
                  <a:txBody>
                    <a:bodyPr/>
                    <a:lstStyle/>
                    <a:p>
                      <a:pPr marR="198120">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2022/2023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420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150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39,8%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516647"/>
                  </a:ext>
                </a:extLst>
              </a:tr>
              <a:tr h="244446">
                <a:tc>
                  <a:txBody>
                    <a:bodyPr/>
                    <a:lstStyle/>
                    <a:p>
                      <a:pPr marR="198120">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2023/2024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426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171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44,3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a:effectLst/>
                          <a:latin typeface="Times New Roman" panose="02020603050405020304" pitchFamily="18" charset="0"/>
                          <a:ea typeface="Calibri" panose="020F0502020204030204" pitchFamily="34" charset="0"/>
                          <a:cs typeface="Times New Roman" panose="02020603050405020304" pitchFamily="18" charset="0"/>
                        </a:rPr>
                        <a:t>-</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kk-KZ"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65056"/>
                  </a:ext>
                </a:extLst>
              </a:tr>
            </a:tbl>
          </a:graphicData>
        </a:graphic>
      </p:graphicFrame>
      <p:sp>
        <p:nvSpPr>
          <p:cNvPr id="4" name="Прямоугольник 3"/>
          <p:cNvSpPr/>
          <p:nvPr/>
        </p:nvSpPr>
        <p:spPr>
          <a:xfrm>
            <a:off x="2360688" y="89035"/>
            <a:ext cx="4422621" cy="388696"/>
          </a:xfrm>
          <a:prstGeom prst="rect">
            <a:avLst/>
          </a:prstGeom>
        </p:spPr>
        <p:txBody>
          <a:bodyPr wrap="none">
            <a:spAutoFit/>
          </a:bodyPr>
          <a:lstStyle/>
          <a:p>
            <a:pPr>
              <a:lnSpc>
                <a:spcPct val="107000"/>
              </a:lnSpc>
              <a:spcAft>
                <a:spcPts val="0"/>
              </a:spcAft>
            </a:pPr>
            <a:r>
              <a:rPr lang="kk-KZ" b="1" dirty="0">
                <a:ea typeface="Calibri" panose="020F0502020204030204" pitchFamily="34" charset="0"/>
                <a:cs typeface="Times New Roman" panose="02020603050405020304" pitchFamily="18" charset="0"/>
              </a:rPr>
              <a:t>Білім сапасы мен үлгерім көрсеткіштері</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2711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sz="quarter" idx="13"/>
            <p:extLst>
              <p:ext uri="{D42A27DB-BD31-4B8C-83A1-F6EECF244321}">
                <p14:modId xmlns:p14="http://schemas.microsoft.com/office/powerpoint/2010/main" val="2987569874"/>
              </p:ext>
            </p:extLst>
          </p:nvPr>
        </p:nvGraphicFramePr>
        <p:xfrm>
          <a:off x="503040" y="1601416"/>
          <a:ext cx="8640960" cy="52565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464423933"/>
              </p:ext>
            </p:extLst>
          </p:nvPr>
        </p:nvGraphicFramePr>
        <p:xfrm>
          <a:off x="827584" y="116632"/>
          <a:ext cx="5904656" cy="1230492"/>
        </p:xfrm>
        <a:graphic>
          <a:graphicData uri="http://schemas.openxmlformats.org/drawingml/2006/table">
            <a:tbl>
              <a:tblPr firstRow="1" firstCol="1" bandRow="1">
                <a:tableStyleId>{5C22544A-7EE6-4342-B048-85BDC9FD1C3A}</a:tableStyleId>
              </a:tblPr>
              <a:tblGrid>
                <a:gridCol w="1238571">
                  <a:extLst>
                    <a:ext uri="{9D8B030D-6E8A-4147-A177-3AD203B41FA5}">
                      <a16:colId xmlns:a16="http://schemas.microsoft.com/office/drawing/2014/main" val="3183904057"/>
                    </a:ext>
                  </a:extLst>
                </a:gridCol>
                <a:gridCol w="1393226">
                  <a:extLst>
                    <a:ext uri="{9D8B030D-6E8A-4147-A177-3AD203B41FA5}">
                      <a16:colId xmlns:a16="http://schemas.microsoft.com/office/drawing/2014/main" val="3557022871"/>
                    </a:ext>
                  </a:extLst>
                </a:gridCol>
                <a:gridCol w="1415003">
                  <a:extLst>
                    <a:ext uri="{9D8B030D-6E8A-4147-A177-3AD203B41FA5}">
                      <a16:colId xmlns:a16="http://schemas.microsoft.com/office/drawing/2014/main" val="1512645725"/>
                    </a:ext>
                  </a:extLst>
                </a:gridCol>
                <a:gridCol w="1857856">
                  <a:extLst>
                    <a:ext uri="{9D8B030D-6E8A-4147-A177-3AD203B41FA5}">
                      <a16:colId xmlns:a16="http://schemas.microsoft.com/office/drawing/2014/main" val="388816817"/>
                    </a:ext>
                  </a:extLst>
                </a:gridCol>
              </a:tblGrid>
              <a:tr h="205082">
                <a:tc>
                  <a:txBody>
                    <a:bodyPr/>
                    <a:lstStyle/>
                    <a:p>
                      <a:pPr>
                        <a:lnSpc>
                          <a:spcPct val="107000"/>
                        </a:lnSpc>
                      </a:pPr>
                      <a:endParaRPr lang="ru-RU" sz="1000" dirty="0">
                        <a:solidFill>
                          <a:schemeClr val="bg2">
                            <a:lumMod val="10000"/>
                          </a:schemeClr>
                        </a:solidFill>
                        <a:effectLst/>
                        <a:latin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dirty="0" err="1">
                          <a:solidFill>
                            <a:schemeClr val="bg2">
                              <a:lumMod val="10000"/>
                            </a:schemeClr>
                          </a:solidFill>
                          <a:effectLst/>
                        </a:rPr>
                        <a:t>Үздік</a:t>
                      </a:r>
                      <a:r>
                        <a:rPr lang="ru-RU" sz="1200" dirty="0">
                          <a:solidFill>
                            <a:schemeClr val="bg2">
                              <a:lumMod val="10000"/>
                            </a:schemeClr>
                          </a:solidFill>
                          <a:effectLst/>
                        </a:rPr>
                        <a:t> </a:t>
                      </a:r>
                      <a:r>
                        <a:rPr lang="ru-RU" sz="1200" dirty="0" err="1">
                          <a:solidFill>
                            <a:schemeClr val="bg2">
                              <a:lumMod val="10000"/>
                            </a:schemeClr>
                          </a:solidFill>
                          <a:effectLst/>
                        </a:rPr>
                        <a:t>оқушылар</a:t>
                      </a:r>
                      <a:endParaRPr lang="ru-RU" sz="1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dirty="0" err="1">
                          <a:solidFill>
                            <a:schemeClr val="bg2">
                              <a:lumMod val="10000"/>
                            </a:schemeClr>
                          </a:solidFill>
                          <a:effectLst/>
                        </a:rPr>
                        <a:t>Екпінділер</a:t>
                      </a:r>
                      <a:endParaRPr lang="ru-RU" sz="1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dirty="0" err="1">
                          <a:solidFill>
                            <a:schemeClr val="bg2">
                              <a:lumMod val="10000"/>
                            </a:schemeClr>
                          </a:solidFill>
                          <a:effectLst/>
                        </a:rPr>
                        <a:t>Білім</a:t>
                      </a:r>
                      <a:r>
                        <a:rPr lang="ru-RU" sz="1200" dirty="0">
                          <a:solidFill>
                            <a:schemeClr val="bg2">
                              <a:lumMod val="10000"/>
                            </a:schemeClr>
                          </a:solidFill>
                          <a:effectLst/>
                        </a:rPr>
                        <a:t> </a:t>
                      </a:r>
                      <a:r>
                        <a:rPr lang="ru-RU" sz="1200" dirty="0" err="1">
                          <a:solidFill>
                            <a:schemeClr val="bg2">
                              <a:lumMod val="10000"/>
                            </a:schemeClr>
                          </a:solidFill>
                          <a:effectLst/>
                        </a:rPr>
                        <a:t>сапасы</a:t>
                      </a:r>
                      <a:r>
                        <a:rPr lang="ru-RU" sz="1200" dirty="0">
                          <a:solidFill>
                            <a:schemeClr val="bg2">
                              <a:lumMod val="10000"/>
                            </a:schemeClr>
                          </a:solidFill>
                          <a:effectLst/>
                        </a:rPr>
                        <a:t> %</a:t>
                      </a:r>
                      <a:endParaRPr lang="ru-RU" sz="1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extLst>
                  <a:ext uri="{0D108BD9-81ED-4DB2-BD59-A6C34878D82A}">
                    <a16:rowId xmlns:a16="http://schemas.microsoft.com/office/drawing/2014/main" val="582051193"/>
                  </a:ext>
                </a:extLst>
              </a:tr>
              <a:tr h="205082">
                <a:tc>
                  <a:txBody>
                    <a:bodyPr/>
                    <a:lstStyle/>
                    <a:p>
                      <a:pPr>
                        <a:lnSpc>
                          <a:spcPct val="107000"/>
                        </a:lnSpc>
                        <a:spcAft>
                          <a:spcPts val="800"/>
                        </a:spcAft>
                      </a:pPr>
                      <a:r>
                        <a:rPr lang="ru-RU" sz="1200" dirty="0">
                          <a:solidFill>
                            <a:schemeClr val="bg2">
                              <a:lumMod val="10000"/>
                            </a:schemeClr>
                          </a:solidFill>
                          <a:effectLst/>
                        </a:rPr>
                        <a:t>І </a:t>
                      </a:r>
                      <a:r>
                        <a:rPr lang="ru-RU" sz="1200" dirty="0" err="1">
                          <a:solidFill>
                            <a:schemeClr val="bg2">
                              <a:lumMod val="10000"/>
                            </a:schemeClr>
                          </a:solidFill>
                          <a:effectLst/>
                        </a:rPr>
                        <a:t>тоқсан</a:t>
                      </a:r>
                      <a:endParaRPr lang="ru-RU" sz="1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a:effectLst/>
                        </a:rPr>
                        <a:t>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dirty="0">
                          <a:effectLst/>
                        </a:rPr>
                        <a:t>89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dirty="0">
                          <a:effectLst/>
                        </a:rPr>
                        <a:t>21,9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extLst>
                  <a:ext uri="{0D108BD9-81ED-4DB2-BD59-A6C34878D82A}">
                    <a16:rowId xmlns:a16="http://schemas.microsoft.com/office/drawing/2014/main" val="1414813486"/>
                  </a:ext>
                </a:extLst>
              </a:tr>
              <a:tr h="205082">
                <a:tc>
                  <a:txBody>
                    <a:bodyPr/>
                    <a:lstStyle/>
                    <a:p>
                      <a:pPr>
                        <a:lnSpc>
                          <a:spcPct val="107000"/>
                        </a:lnSpc>
                        <a:spcAft>
                          <a:spcPts val="800"/>
                        </a:spcAft>
                      </a:pPr>
                      <a:r>
                        <a:rPr lang="ru-RU" sz="1200" dirty="0">
                          <a:solidFill>
                            <a:schemeClr val="bg2">
                              <a:lumMod val="10000"/>
                            </a:schemeClr>
                          </a:solidFill>
                          <a:effectLst/>
                        </a:rPr>
                        <a:t>ІІ </a:t>
                      </a:r>
                      <a:r>
                        <a:rPr lang="ru-RU" sz="1200" dirty="0" err="1">
                          <a:solidFill>
                            <a:schemeClr val="bg2">
                              <a:lumMod val="10000"/>
                            </a:schemeClr>
                          </a:solidFill>
                          <a:effectLst/>
                        </a:rPr>
                        <a:t>тоқсан</a:t>
                      </a:r>
                      <a:endParaRPr lang="ru-RU" sz="1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a:effectLst/>
                        </a:rPr>
                        <a:t>11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a:effectLst/>
                        </a:rPr>
                        <a:t>99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a:effectLst/>
                        </a:rPr>
                        <a:t>26,3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extLst>
                  <a:ext uri="{0D108BD9-81ED-4DB2-BD59-A6C34878D82A}">
                    <a16:rowId xmlns:a16="http://schemas.microsoft.com/office/drawing/2014/main" val="367066316"/>
                  </a:ext>
                </a:extLst>
              </a:tr>
              <a:tr h="205082">
                <a:tc>
                  <a:txBody>
                    <a:bodyPr/>
                    <a:lstStyle/>
                    <a:p>
                      <a:pPr>
                        <a:lnSpc>
                          <a:spcPct val="107000"/>
                        </a:lnSpc>
                        <a:spcAft>
                          <a:spcPts val="800"/>
                        </a:spcAft>
                      </a:pPr>
                      <a:r>
                        <a:rPr lang="ru-RU" sz="1200" dirty="0">
                          <a:solidFill>
                            <a:schemeClr val="bg2">
                              <a:lumMod val="10000"/>
                            </a:schemeClr>
                          </a:solidFill>
                          <a:effectLst/>
                        </a:rPr>
                        <a:t>ІІІ </a:t>
                      </a:r>
                      <a:r>
                        <a:rPr lang="ru-RU" sz="1200" dirty="0" err="1">
                          <a:solidFill>
                            <a:schemeClr val="bg2">
                              <a:lumMod val="10000"/>
                            </a:schemeClr>
                          </a:solidFill>
                          <a:effectLst/>
                        </a:rPr>
                        <a:t>тоқсан</a:t>
                      </a:r>
                      <a:endParaRPr lang="ru-RU" sz="1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dirty="0">
                          <a:effectLst/>
                        </a:rPr>
                        <a:t>14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dirty="0">
                          <a:effectLst/>
                        </a:rPr>
                        <a:t>129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a:effectLst/>
                        </a:rPr>
                        <a:t>33,5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extLst>
                  <a:ext uri="{0D108BD9-81ED-4DB2-BD59-A6C34878D82A}">
                    <a16:rowId xmlns:a16="http://schemas.microsoft.com/office/drawing/2014/main" val="217462708"/>
                  </a:ext>
                </a:extLst>
              </a:tr>
              <a:tr h="205082">
                <a:tc>
                  <a:txBody>
                    <a:bodyPr/>
                    <a:lstStyle/>
                    <a:p>
                      <a:pPr>
                        <a:lnSpc>
                          <a:spcPct val="107000"/>
                        </a:lnSpc>
                        <a:spcAft>
                          <a:spcPts val="800"/>
                        </a:spcAft>
                      </a:pPr>
                      <a:r>
                        <a:rPr lang="ru-RU" sz="1200" dirty="0">
                          <a:solidFill>
                            <a:schemeClr val="bg2">
                              <a:lumMod val="10000"/>
                            </a:schemeClr>
                          </a:solidFill>
                          <a:effectLst/>
                        </a:rPr>
                        <a:t>IV </a:t>
                      </a:r>
                      <a:r>
                        <a:rPr lang="ru-RU" sz="1200" dirty="0" err="1">
                          <a:solidFill>
                            <a:schemeClr val="bg2">
                              <a:lumMod val="10000"/>
                            </a:schemeClr>
                          </a:solidFill>
                          <a:effectLst/>
                        </a:rPr>
                        <a:t>тоқсан</a:t>
                      </a:r>
                      <a:endParaRPr lang="ru-RU" sz="1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a:effectLst/>
                        </a:rPr>
                        <a:t>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dirty="0">
                          <a:effectLst/>
                        </a:rPr>
                        <a:t>129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dirty="0">
                          <a:effectLst/>
                        </a:rPr>
                        <a:t>32,3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extLst>
                  <a:ext uri="{0D108BD9-81ED-4DB2-BD59-A6C34878D82A}">
                    <a16:rowId xmlns:a16="http://schemas.microsoft.com/office/drawing/2014/main" val="542899642"/>
                  </a:ext>
                </a:extLst>
              </a:tr>
              <a:tr h="205082">
                <a:tc>
                  <a:txBody>
                    <a:bodyPr/>
                    <a:lstStyle/>
                    <a:p>
                      <a:pPr>
                        <a:lnSpc>
                          <a:spcPct val="107000"/>
                        </a:lnSpc>
                        <a:spcAft>
                          <a:spcPts val="800"/>
                        </a:spcAft>
                      </a:pPr>
                      <a:r>
                        <a:rPr lang="ru-RU" sz="1200" dirty="0" err="1">
                          <a:solidFill>
                            <a:schemeClr val="bg2">
                              <a:lumMod val="10000"/>
                            </a:schemeClr>
                          </a:solidFill>
                          <a:effectLst/>
                        </a:rPr>
                        <a:t>Жылдық</a:t>
                      </a:r>
                      <a:r>
                        <a:rPr lang="ru-RU" sz="1200" dirty="0">
                          <a:solidFill>
                            <a:schemeClr val="bg2">
                              <a:lumMod val="10000"/>
                            </a:schemeClr>
                          </a:solidFill>
                          <a:effectLst/>
                        </a:rPr>
                        <a:t> </a:t>
                      </a:r>
                      <a:endParaRPr lang="ru-RU" sz="1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a:effectLst/>
                        </a:rPr>
                        <a:t>14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a:effectLst/>
                        </a:rPr>
                        <a:t>171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tc>
                  <a:txBody>
                    <a:bodyPr/>
                    <a:lstStyle/>
                    <a:p>
                      <a:pPr>
                        <a:lnSpc>
                          <a:spcPct val="107000"/>
                        </a:lnSpc>
                        <a:spcAft>
                          <a:spcPts val="800"/>
                        </a:spcAft>
                      </a:pPr>
                      <a:r>
                        <a:rPr lang="ru-RU" sz="1200" dirty="0">
                          <a:effectLst/>
                        </a:rPr>
                        <a:t>44,3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505" marR="8505" marT="8505" marB="0" anchor="b">
                    <a:solidFill>
                      <a:schemeClr val="accent5">
                        <a:lumMod val="60000"/>
                        <a:lumOff val="40000"/>
                      </a:schemeClr>
                    </a:solidFill>
                  </a:tcPr>
                </a:tc>
                <a:extLst>
                  <a:ext uri="{0D108BD9-81ED-4DB2-BD59-A6C34878D82A}">
                    <a16:rowId xmlns:a16="http://schemas.microsoft.com/office/drawing/2014/main" val="3724429211"/>
                  </a:ext>
                </a:extLst>
              </a:tr>
            </a:tbl>
          </a:graphicData>
        </a:graphic>
      </p:graphicFrame>
    </p:spTree>
    <p:extLst>
      <p:ext uri="{BB962C8B-B14F-4D97-AF65-F5344CB8AC3E}">
        <p14:creationId xmlns:p14="http://schemas.microsoft.com/office/powerpoint/2010/main" val="28114832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2752919630"/>
              </p:ext>
            </p:extLst>
          </p:nvPr>
        </p:nvGraphicFramePr>
        <p:xfrm>
          <a:off x="611559" y="1628799"/>
          <a:ext cx="7674066" cy="4680524"/>
        </p:xfrm>
        <a:graphic>
          <a:graphicData uri="http://schemas.openxmlformats.org/drawingml/2006/table">
            <a:tbl>
              <a:tblPr firstRow="1" firstCol="1" bandRow="1">
                <a:tableStyleId>{5C22544A-7EE6-4342-B048-85BDC9FD1C3A}</a:tableStyleId>
              </a:tblPr>
              <a:tblGrid>
                <a:gridCol w="576065">
                  <a:extLst>
                    <a:ext uri="{9D8B030D-6E8A-4147-A177-3AD203B41FA5}">
                      <a16:colId xmlns:a16="http://schemas.microsoft.com/office/drawing/2014/main" val="1448950023"/>
                    </a:ext>
                  </a:extLst>
                </a:gridCol>
                <a:gridCol w="2016224">
                  <a:extLst>
                    <a:ext uri="{9D8B030D-6E8A-4147-A177-3AD203B41FA5}">
                      <a16:colId xmlns:a16="http://schemas.microsoft.com/office/drawing/2014/main" val="3822228085"/>
                    </a:ext>
                  </a:extLst>
                </a:gridCol>
                <a:gridCol w="1224136">
                  <a:extLst>
                    <a:ext uri="{9D8B030D-6E8A-4147-A177-3AD203B41FA5}">
                      <a16:colId xmlns:a16="http://schemas.microsoft.com/office/drawing/2014/main" val="2301580700"/>
                    </a:ext>
                  </a:extLst>
                </a:gridCol>
                <a:gridCol w="1512168">
                  <a:extLst>
                    <a:ext uri="{9D8B030D-6E8A-4147-A177-3AD203B41FA5}">
                      <a16:colId xmlns:a16="http://schemas.microsoft.com/office/drawing/2014/main" val="1623836315"/>
                    </a:ext>
                  </a:extLst>
                </a:gridCol>
                <a:gridCol w="792088">
                  <a:extLst>
                    <a:ext uri="{9D8B030D-6E8A-4147-A177-3AD203B41FA5}">
                      <a16:colId xmlns:a16="http://schemas.microsoft.com/office/drawing/2014/main" val="1803883650"/>
                    </a:ext>
                  </a:extLst>
                </a:gridCol>
                <a:gridCol w="720080">
                  <a:extLst>
                    <a:ext uri="{9D8B030D-6E8A-4147-A177-3AD203B41FA5}">
                      <a16:colId xmlns:a16="http://schemas.microsoft.com/office/drawing/2014/main" val="88580408"/>
                    </a:ext>
                  </a:extLst>
                </a:gridCol>
                <a:gridCol w="833305">
                  <a:extLst>
                    <a:ext uri="{9D8B030D-6E8A-4147-A177-3AD203B41FA5}">
                      <a16:colId xmlns:a16="http://schemas.microsoft.com/office/drawing/2014/main" val="2800787336"/>
                    </a:ext>
                  </a:extLst>
                </a:gridCol>
              </a:tblGrid>
              <a:tr h="1170128">
                <a:tc>
                  <a:txBody>
                    <a:bodyPr/>
                    <a:lstStyle/>
                    <a:p>
                      <a:pPr>
                        <a:lnSpc>
                          <a:spcPct val="107000"/>
                        </a:lnSpc>
                        <a:spcAft>
                          <a:spcPts val="0"/>
                        </a:spcAft>
                      </a:pPr>
                      <a:r>
                        <a:rPr lang="kk-KZ" sz="1200" dirty="0">
                          <a:solidFill>
                            <a:srgbClr val="0070C0"/>
                          </a:solidFill>
                          <a:effectLst/>
                        </a:rPr>
                        <a:t>№</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dirty="0">
                          <a:solidFill>
                            <a:srgbClr val="0070C0"/>
                          </a:solidFill>
                          <a:effectLst/>
                        </a:rPr>
                        <a:t>Пәндер </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dirty="0">
                          <a:solidFill>
                            <a:srgbClr val="0070C0"/>
                          </a:solidFill>
                          <a:effectLst/>
                        </a:rPr>
                        <a:t>Сынып </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a:solidFill>
                            <a:srgbClr val="0070C0"/>
                          </a:solidFill>
                          <a:effectLst/>
                        </a:rPr>
                        <a:t>Емтихан тапсырған оқушы саны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10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kk-KZ" sz="1100" dirty="0" smtClean="0">
                          <a:solidFill>
                            <a:srgbClr val="0070C0"/>
                          </a:solidFill>
                          <a:effectLst/>
                        </a:rPr>
                        <a:t>«4»</a:t>
                      </a:r>
                      <a:endParaRPr lang="ru-RU" sz="105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dirty="0" smtClean="0">
                          <a:solidFill>
                            <a:srgbClr val="0070C0"/>
                          </a:solidFill>
                          <a:effectLst/>
                        </a:rPr>
                        <a:t>Сапа %</a:t>
                      </a:r>
                      <a:endParaRPr lang="ru-RU" sz="160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a:txBody>
                  <a:tcPr marL="47478" marR="47478" marT="0" marB="0">
                    <a:solidFill>
                      <a:schemeClr val="bg2">
                        <a:lumMod val="90000"/>
                      </a:schemeClr>
                    </a:solidFill>
                  </a:tcPr>
                </a:tc>
                <a:extLst>
                  <a:ext uri="{0D108BD9-81ED-4DB2-BD59-A6C34878D82A}">
                    <a16:rowId xmlns:a16="http://schemas.microsoft.com/office/drawing/2014/main" val="1958380857"/>
                  </a:ext>
                </a:extLst>
              </a:tr>
              <a:tr h="390044">
                <a:tc>
                  <a:txBody>
                    <a:bodyPr/>
                    <a:lstStyle/>
                    <a:p>
                      <a:pPr>
                        <a:lnSpc>
                          <a:spcPct val="107000"/>
                        </a:lnSpc>
                        <a:spcAft>
                          <a:spcPts val="0"/>
                        </a:spcAft>
                      </a:pPr>
                      <a:r>
                        <a:rPr lang="kk-KZ" sz="1800" dirty="0">
                          <a:solidFill>
                            <a:srgbClr val="0070C0"/>
                          </a:solidFill>
                          <a:effectLst/>
                        </a:rPr>
                        <a:t>1</a:t>
                      </a:r>
                      <a:endParaRPr lang="ru-RU"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b="1" dirty="0">
                          <a:effectLst/>
                        </a:rPr>
                        <a:t>Қазақ тілі</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9 қазақ </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58</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4</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34</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65</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3016623220"/>
                  </a:ext>
                </a:extLst>
              </a:tr>
              <a:tr h="390044">
                <a:tc>
                  <a:txBody>
                    <a:bodyPr/>
                    <a:lstStyle/>
                    <a:p>
                      <a:pPr>
                        <a:lnSpc>
                          <a:spcPct val="107000"/>
                        </a:lnSpc>
                        <a:spcAft>
                          <a:spcPts val="0"/>
                        </a:spcAft>
                      </a:pPr>
                      <a:r>
                        <a:rPr lang="kk-KZ" sz="1800" dirty="0">
                          <a:solidFill>
                            <a:srgbClr val="0070C0"/>
                          </a:solidFill>
                          <a:effectLst/>
                        </a:rPr>
                        <a:t> </a:t>
                      </a:r>
                      <a:endParaRPr lang="ru-RU"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b="1" dirty="0">
                          <a:effectLst/>
                        </a:rPr>
                        <a:t>Орыс тілі </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9 орыс</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22</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4</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11</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68</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853059162"/>
                  </a:ext>
                </a:extLst>
              </a:tr>
              <a:tr h="390044">
                <a:tc>
                  <a:txBody>
                    <a:bodyPr/>
                    <a:lstStyle/>
                    <a:p>
                      <a:pPr>
                        <a:lnSpc>
                          <a:spcPct val="107000"/>
                        </a:lnSpc>
                        <a:spcAft>
                          <a:spcPts val="0"/>
                        </a:spcAft>
                      </a:pPr>
                      <a:r>
                        <a:rPr lang="kk-KZ" sz="1800" dirty="0">
                          <a:solidFill>
                            <a:srgbClr val="0070C0"/>
                          </a:solidFill>
                          <a:effectLst/>
                        </a:rPr>
                        <a:t>2</a:t>
                      </a:r>
                      <a:endParaRPr lang="ru-RU"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b="1" dirty="0">
                          <a:effectLst/>
                        </a:rPr>
                        <a:t>Алгебра </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9 қазақ </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58</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3</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40</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74</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1264126924"/>
                  </a:ext>
                </a:extLst>
              </a:tr>
              <a:tr h="390044">
                <a:tc>
                  <a:txBody>
                    <a:bodyPr/>
                    <a:lstStyle/>
                    <a:p>
                      <a:pPr>
                        <a:lnSpc>
                          <a:spcPct val="107000"/>
                        </a:lnSpc>
                        <a:spcAft>
                          <a:spcPts val="0"/>
                        </a:spcAft>
                      </a:pPr>
                      <a:r>
                        <a:rPr lang="kk-KZ" sz="1800" dirty="0">
                          <a:solidFill>
                            <a:srgbClr val="0070C0"/>
                          </a:solidFill>
                          <a:effectLst/>
                        </a:rPr>
                        <a:t> </a:t>
                      </a:r>
                      <a:endParaRPr lang="ru-RU"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b="1">
                          <a:effectLst/>
                        </a:rPr>
                        <a:t>Алгебра </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9 орыс</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22</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7</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8</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68</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829056895"/>
                  </a:ext>
                </a:extLst>
              </a:tr>
              <a:tr h="390044">
                <a:tc>
                  <a:txBody>
                    <a:bodyPr/>
                    <a:lstStyle/>
                    <a:p>
                      <a:pPr>
                        <a:lnSpc>
                          <a:spcPct val="107000"/>
                        </a:lnSpc>
                        <a:spcAft>
                          <a:spcPts val="0"/>
                        </a:spcAft>
                      </a:pPr>
                      <a:r>
                        <a:rPr lang="kk-KZ" sz="1800" dirty="0">
                          <a:solidFill>
                            <a:srgbClr val="0070C0"/>
                          </a:solidFill>
                          <a:effectLst/>
                        </a:rPr>
                        <a:t>3</a:t>
                      </a:r>
                      <a:endParaRPr lang="ru-RU"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b="1">
                          <a:effectLst/>
                        </a:rPr>
                        <a:t>Қазақ тілі мен әдебиеті </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9 орыс </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22</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9</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7</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73</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2002946540"/>
                  </a:ext>
                </a:extLst>
              </a:tr>
              <a:tr h="390044">
                <a:tc>
                  <a:txBody>
                    <a:bodyPr/>
                    <a:lstStyle/>
                    <a:p>
                      <a:pPr>
                        <a:lnSpc>
                          <a:spcPct val="107000"/>
                        </a:lnSpc>
                        <a:spcAft>
                          <a:spcPts val="0"/>
                        </a:spcAft>
                      </a:pPr>
                      <a:r>
                        <a:rPr lang="kk-KZ" sz="1800" dirty="0">
                          <a:solidFill>
                            <a:srgbClr val="0070C0"/>
                          </a:solidFill>
                          <a:effectLst/>
                        </a:rPr>
                        <a:t> </a:t>
                      </a:r>
                      <a:endParaRPr lang="ru-RU"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b="1">
                          <a:effectLst/>
                        </a:rPr>
                        <a:t>Орыс тілі мен әдебиеті</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9 қазақ </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58</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3</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37</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69</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957655478"/>
                  </a:ext>
                </a:extLst>
              </a:tr>
              <a:tr h="390044">
                <a:tc>
                  <a:txBody>
                    <a:bodyPr/>
                    <a:lstStyle/>
                    <a:p>
                      <a:pPr>
                        <a:lnSpc>
                          <a:spcPct val="107000"/>
                        </a:lnSpc>
                        <a:spcAft>
                          <a:spcPts val="0"/>
                        </a:spcAft>
                      </a:pPr>
                      <a:r>
                        <a:rPr lang="kk-KZ" sz="1800" dirty="0">
                          <a:solidFill>
                            <a:srgbClr val="0070C0"/>
                          </a:solidFill>
                          <a:effectLst/>
                        </a:rPr>
                        <a:t>4</a:t>
                      </a:r>
                      <a:endParaRPr lang="ru-RU"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b="1">
                          <a:effectLst/>
                        </a:rPr>
                        <a:t>Таңдау пәндері</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 </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 </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 </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 </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 </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3583169695"/>
                  </a:ext>
                </a:extLst>
              </a:tr>
              <a:tr h="390044">
                <a:tc>
                  <a:txBody>
                    <a:bodyPr/>
                    <a:lstStyle/>
                    <a:p>
                      <a:pPr>
                        <a:lnSpc>
                          <a:spcPct val="107000"/>
                        </a:lnSpc>
                        <a:spcAft>
                          <a:spcPts val="0"/>
                        </a:spcAft>
                      </a:pPr>
                      <a:r>
                        <a:rPr lang="kk-KZ" sz="1800" dirty="0">
                          <a:solidFill>
                            <a:srgbClr val="0070C0"/>
                          </a:solidFill>
                          <a:effectLst/>
                        </a:rPr>
                        <a:t> </a:t>
                      </a:r>
                      <a:endParaRPr lang="ru-RU"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b="1" dirty="0">
                          <a:effectLst/>
                        </a:rPr>
                        <a:t>Ағылшын тілі</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9 қазақ,орыс</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32</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10</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18</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87</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2289627523"/>
                  </a:ext>
                </a:extLst>
              </a:tr>
              <a:tr h="390044">
                <a:tc>
                  <a:txBody>
                    <a:bodyPr/>
                    <a:lstStyle/>
                    <a:p>
                      <a:pPr>
                        <a:lnSpc>
                          <a:spcPct val="107000"/>
                        </a:lnSpc>
                        <a:spcAft>
                          <a:spcPts val="0"/>
                        </a:spcAft>
                      </a:pPr>
                      <a:r>
                        <a:rPr lang="kk-KZ" sz="900" dirty="0">
                          <a:effectLst/>
                        </a:rPr>
                        <a:t>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solidFill>
                      <a:schemeClr val="bg2">
                        <a:lumMod val="90000"/>
                      </a:schemeClr>
                    </a:solidFill>
                  </a:tcPr>
                </a:tc>
                <a:tc>
                  <a:txBody>
                    <a:bodyPr/>
                    <a:lstStyle/>
                    <a:p>
                      <a:pPr>
                        <a:lnSpc>
                          <a:spcPct val="107000"/>
                        </a:lnSpc>
                        <a:spcAft>
                          <a:spcPts val="0"/>
                        </a:spcAft>
                      </a:pPr>
                      <a:r>
                        <a:rPr lang="kk-KZ" sz="1200" b="1">
                          <a:effectLst/>
                        </a:rPr>
                        <a:t>Қазақстан тарихы</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9 қазақ </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48</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7</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a:effectLst/>
                        </a:rPr>
                        <a:t>28</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tc>
                  <a:txBody>
                    <a:bodyPr/>
                    <a:lstStyle/>
                    <a:p>
                      <a:pPr>
                        <a:lnSpc>
                          <a:spcPct val="107000"/>
                        </a:lnSpc>
                        <a:spcAft>
                          <a:spcPts val="0"/>
                        </a:spcAft>
                      </a:pPr>
                      <a:r>
                        <a:rPr lang="kk-KZ" sz="1200" b="1" dirty="0">
                          <a:effectLst/>
                        </a:rPr>
                        <a:t>73</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478" marR="47478" marT="0" marB="0"/>
                </a:tc>
                <a:extLst>
                  <a:ext uri="{0D108BD9-81ED-4DB2-BD59-A6C34878D82A}">
                    <a16:rowId xmlns:a16="http://schemas.microsoft.com/office/drawing/2014/main" val="289855524"/>
                  </a:ext>
                </a:extLst>
              </a:tr>
            </a:tbl>
          </a:graphicData>
        </a:graphic>
      </p:graphicFrame>
      <p:sp>
        <p:nvSpPr>
          <p:cNvPr id="5" name="Rectangle 1"/>
          <p:cNvSpPr>
            <a:spLocks noChangeArrowheads="1"/>
          </p:cNvSpPr>
          <p:nvPr/>
        </p:nvSpPr>
        <p:spPr bwMode="auto">
          <a:xfrm>
            <a:off x="2160328" y="372980"/>
            <a:ext cx="44369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kk-KZ" altLang="ru-RU" b="1"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Қорытынды аттестаттау нәтижелері </a:t>
            </a:r>
            <a:endParaRPr kumimoji="0" lang="ru-RU" altLang="ru-RU" sz="900" b="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altLang="ru-RU" b="1"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9 сыныптар </a:t>
            </a:r>
            <a:endParaRPr kumimoji="0" lang="ru-RU" altLang="ru-RU" sz="900" b="0" i="0" u="none" strike="noStrike" cap="none" normalizeH="0" baseline="0" dirty="0" smtClean="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74430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6566</TotalTime>
  <Words>2658</Words>
  <Application>Microsoft Office PowerPoint</Application>
  <PresentationFormat>Экран (4:3)</PresentationFormat>
  <Paragraphs>958</Paragraphs>
  <Slides>56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56</vt:i4>
      </vt:variant>
    </vt:vector>
  </HeadingPairs>
  <TitlesOfParts>
    <vt:vector size="62" baseType="lpstr">
      <vt:lpstr>Arial</vt:lpstr>
      <vt:lpstr>Book Antiqua</vt:lpstr>
      <vt:lpstr>Calibri</vt:lpstr>
      <vt:lpstr>Georgia</vt:lpstr>
      <vt:lpstr>Times New Roman</vt:lpstr>
      <vt:lpstr>Воздушный поток</vt:lpstr>
      <vt:lpstr>Презентация PowerPoint</vt:lpstr>
      <vt:lpstr>2023-2024 оқу жылындағы директордың оқу ісі жөніндегі орынбасарының жұмыстарының есебі </vt:lpstr>
      <vt:lpstr>Презентация PowerPoint</vt:lpstr>
      <vt:lpstr>Презентация PowerPoint</vt:lpstr>
      <vt:lpstr>           Мектептің материалдық-техникалық базасы  Оқу кабинеттерінің саны– 25 Лингафон кабинеті-1 Информатика кабинеті-1 Қазақ тілі мен әдебиеті кабинеті – 4 Орыс тілі мен әдебиеті кабинеті – 2 Ағылшын тілі кабинеті – 3 Математика кабинеті – 3 Тарих кабинеті-3 Физика кабинеті -1 Химия кабинеті -1 Биология кабинеті-1 География кабинеті -1 Арнайы пәндер кабинеті-2 Педагогика психология кабинеті-1 Анатомия кабинеті-1 Кітапхана  – 1</vt:lpstr>
      <vt:lpstr>Презентация PowerPoint</vt:lpstr>
      <vt:lpstr>Презентация PowerPoint</vt:lpstr>
      <vt:lpstr>Презентация PowerPoint</vt:lpstr>
      <vt:lpstr>Презентация PowerPoint</vt:lpstr>
      <vt:lpstr>Презентация PowerPoint</vt:lpstr>
      <vt:lpstr> 2023-2024 оқу жылын сәтті аяқтаған оқушылар</vt:lpstr>
      <vt:lpstr>Презентация PowerPoint</vt:lpstr>
      <vt:lpstr> </vt:lpstr>
      <vt:lpstr>Презентация PowerPoint</vt:lpstr>
      <vt:lpstr>Презентация PowerPoint</vt:lpstr>
      <vt:lpstr>Презентация PowerPoint</vt:lpstr>
      <vt:lpstr>Презентация PowerPoint</vt:lpstr>
      <vt:lpstr> </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Admin</cp:lastModifiedBy>
  <cp:revision>377</cp:revision>
  <cp:lastPrinted>2024-06-12T05:06:58Z</cp:lastPrinted>
  <dcterms:created xsi:type="dcterms:W3CDTF">2019-11-05T08:26:18Z</dcterms:created>
  <dcterms:modified xsi:type="dcterms:W3CDTF">2024-06-18T11:09:39Z</dcterms:modified>
</cp:coreProperties>
</file>